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97" r:id="rId4"/>
    <p:sldMasterId id="2147483709" r:id="rId5"/>
    <p:sldMasterId id="2147483735" r:id="rId6"/>
    <p:sldMasterId id="2147483748" r:id="rId7"/>
    <p:sldMasterId id="2147483761" r:id="rId8"/>
    <p:sldMasterId id="2147483774" r:id="rId9"/>
    <p:sldMasterId id="2147483787" r:id="rId10"/>
  </p:sldMasterIdLst>
  <p:notesMasterIdLst>
    <p:notesMasterId r:id="rId121"/>
  </p:notesMasterIdLst>
  <p:handoutMasterIdLst>
    <p:handoutMasterId r:id="rId122"/>
  </p:handoutMasterIdLst>
  <p:sldIdLst>
    <p:sldId id="956" r:id="rId11"/>
    <p:sldId id="256" r:id="rId12"/>
    <p:sldId id="661" r:id="rId13"/>
    <p:sldId id="662" r:id="rId14"/>
    <p:sldId id="583" r:id="rId15"/>
    <p:sldId id="663" r:id="rId16"/>
    <p:sldId id="582" r:id="rId17"/>
    <p:sldId id="957" r:id="rId18"/>
    <p:sldId id="592" r:id="rId19"/>
    <p:sldId id="733" r:id="rId20"/>
    <p:sldId id="813" r:id="rId21"/>
    <p:sldId id="773" r:id="rId22"/>
    <p:sldId id="774" r:id="rId23"/>
    <p:sldId id="775" r:id="rId24"/>
    <p:sldId id="776" r:id="rId25"/>
    <p:sldId id="777" r:id="rId26"/>
    <p:sldId id="778" r:id="rId27"/>
    <p:sldId id="779" r:id="rId28"/>
    <p:sldId id="780" r:id="rId29"/>
    <p:sldId id="781" r:id="rId30"/>
    <p:sldId id="782" r:id="rId31"/>
    <p:sldId id="783" r:id="rId32"/>
    <p:sldId id="785" r:id="rId33"/>
    <p:sldId id="787" r:id="rId34"/>
    <p:sldId id="788" r:id="rId35"/>
    <p:sldId id="789" r:id="rId36"/>
    <p:sldId id="790" r:id="rId37"/>
    <p:sldId id="791" r:id="rId38"/>
    <p:sldId id="792" r:id="rId39"/>
    <p:sldId id="793" r:id="rId40"/>
    <p:sldId id="794" r:id="rId41"/>
    <p:sldId id="795" r:id="rId42"/>
    <p:sldId id="796" r:id="rId43"/>
    <p:sldId id="797" r:id="rId44"/>
    <p:sldId id="666" r:id="rId45"/>
    <p:sldId id="667" r:id="rId46"/>
    <p:sldId id="668" r:id="rId47"/>
    <p:sldId id="669" r:id="rId48"/>
    <p:sldId id="670" r:id="rId49"/>
    <p:sldId id="671" r:id="rId50"/>
    <p:sldId id="799" r:id="rId51"/>
    <p:sldId id="800" r:id="rId52"/>
    <p:sldId id="801" r:id="rId53"/>
    <p:sldId id="672" r:id="rId54"/>
    <p:sldId id="673" r:id="rId55"/>
    <p:sldId id="803" r:id="rId56"/>
    <p:sldId id="805" r:id="rId57"/>
    <p:sldId id="674" r:id="rId58"/>
    <p:sldId id="675" r:id="rId59"/>
    <p:sldId id="676" r:id="rId60"/>
    <p:sldId id="677" r:id="rId61"/>
    <p:sldId id="678" r:id="rId62"/>
    <p:sldId id="679" r:id="rId63"/>
    <p:sldId id="683" r:id="rId64"/>
    <p:sldId id="734" r:id="rId65"/>
    <p:sldId id="735" r:id="rId66"/>
    <p:sldId id="686" r:id="rId67"/>
    <p:sldId id="687" r:id="rId68"/>
    <p:sldId id="877" r:id="rId69"/>
    <p:sldId id="689" r:id="rId70"/>
    <p:sldId id="690" r:id="rId71"/>
    <p:sldId id="691" r:id="rId72"/>
    <p:sldId id="692" r:id="rId73"/>
    <p:sldId id="693" r:id="rId74"/>
    <p:sldId id="694" r:id="rId75"/>
    <p:sldId id="695" r:id="rId76"/>
    <p:sldId id="696" r:id="rId77"/>
    <p:sldId id="697" r:id="rId78"/>
    <p:sldId id="698" r:id="rId79"/>
    <p:sldId id="699" r:id="rId80"/>
    <p:sldId id="700" r:id="rId81"/>
    <p:sldId id="701" r:id="rId82"/>
    <p:sldId id="702" r:id="rId83"/>
    <p:sldId id="703" r:id="rId84"/>
    <p:sldId id="704" r:id="rId85"/>
    <p:sldId id="705" r:id="rId86"/>
    <p:sldId id="706" r:id="rId87"/>
    <p:sldId id="736" r:id="rId88"/>
    <p:sldId id="707" r:id="rId89"/>
    <p:sldId id="708" r:id="rId90"/>
    <p:sldId id="737" r:id="rId91"/>
    <p:sldId id="709" r:id="rId92"/>
    <p:sldId id="934" r:id="rId93"/>
    <p:sldId id="935" r:id="rId94"/>
    <p:sldId id="955" r:id="rId95"/>
    <p:sldId id="746" r:id="rId96"/>
    <p:sldId id="747" r:id="rId97"/>
    <p:sldId id="748" r:id="rId98"/>
    <p:sldId id="749" r:id="rId99"/>
    <p:sldId id="750" r:id="rId100"/>
    <p:sldId id="806" r:id="rId101"/>
    <p:sldId id="751" r:id="rId102"/>
    <p:sldId id="807" r:id="rId103"/>
    <p:sldId id="710" r:id="rId104"/>
    <p:sldId id="711" r:id="rId105"/>
    <p:sldId id="757" r:id="rId106"/>
    <p:sldId id="758" r:id="rId107"/>
    <p:sldId id="759" r:id="rId108"/>
    <p:sldId id="760" r:id="rId109"/>
    <p:sldId id="761" r:id="rId110"/>
    <p:sldId id="762" r:id="rId111"/>
    <p:sldId id="763" r:id="rId112"/>
    <p:sldId id="764" r:id="rId113"/>
    <p:sldId id="765" r:id="rId114"/>
    <p:sldId id="766" r:id="rId115"/>
    <p:sldId id="767" r:id="rId116"/>
    <p:sldId id="768" r:id="rId117"/>
    <p:sldId id="769" r:id="rId118"/>
    <p:sldId id="770" r:id="rId119"/>
    <p:sldId id="756" r:id="rId12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scaleToFitPaper="1" frameSlides="1"/>
  <p:clrMru>
    <a:srgbClr val="011893"/>
    <a:srgbClr val="FFB74E"/>
    <a:srgbClr val="0432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D8CF4-C273-6843-81B7-BC3183CF0444}" v="1" dt="2024-02-26T14:15:40.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4966" autoAdjust="0"/>
  </p:normalViewPr>
  <p:slideViewPr>
    <p:cSldViewPr snapToGrid="0">
      <p:cViewPr varScale="1">
        <p:scale>
          <a:sx n="121" d="100"/>
          <a:sy n="121" d="100"/>
        </p:scale>
        <p:origin x="201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viewProps" Target="viewProp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696311-C228-E841-B8FD-1A51CEDAA9CF}" type="datetimeFigureOut">
              <a:rPr lang="en-US" smtClean="0"/>
              <a:t>2/26/24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C67037-3B03-1448-8D2F-6345E40CB584}" type="slidenum">
              <a:rPr lang="en-US" smtClean="0"/>
              <a:t>‹#›</a:t>
            </a:fld>
            <a:endParaRPr lang="en-US"/>
          </a:p>
        </p:txBody>
      </p:sp>
    </p:spTree>
    <p:extLst>
      <p:ext uri="{BB962C8B-B14F-4D97-AF65-F5344CB8AC3E}">
        <p14:creationId xmlns:p14="http://schemas.microsoft.com/office/powerpoint/2010/main" val="2700872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F66C65B-7F8B-BB40-8942-B94A3DAAF04D}" type="datetimeFigureOut">
              <a:rPr lang="en-US"/>
              <a:pPr>
                <a:defRPr/>
              </a:pPr>
              <a:t>2/26/24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8E97227A-B487-894C-A13D-81C19BA4E699}" type="slidenum">
              <a:rPr lang="en-US"/>
              <a:pPr>
                <a:defRPr/>
              </a:pPr>
              <a:t>‹#›</a:t>
            </a:fld>
            <a:endParaRPr lang="en-US"/>
          </a:p>
        </p:txBody>
      </p:sp>
    </p:spTree>
    <p:extLst>
      <p:ext uri="{BB962C8B-B14F-4D97-AF65-F5344CB8AC3E}">
        <p14:creationId xmlns:p14="http://schemas.microsoft.com/office/powerpoint/2010/main" val="137894133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12</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87618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21</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5261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22</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6308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35</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9538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36</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7482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37</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30745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38</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7682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39</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2894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40</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4586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008D658-9A58-9A46-9749-A01C0F580580}" type="slidenum">
              <a:rPr lang="en-GB"/>
              <a:pPr/>
              <a:t>44</a:t>
            </a:fld>
            <a:endParaRPr lang="en-GB"/>
          </a:p>
        </p:txBody>
      </p:sp>
      <p:sp>
        <p:nvSpPr>
          <p:cNvPr id="4505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505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2229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008D658-9A58-9A46-9749-A01C0F580580}" type="slidenum">
              <a:rPr lang="en-GB"/>
              <a:pPr/>
              <a:t>45</a:t>
            </a:fld>
            <a:endParaRPr lang="en-GB"/>
          </a:p>
        </p:txBody>
      </p:sp>
      <p:sp>
        <p:nvSpPr>
          <p:cNvPr id="4505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505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688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13</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3771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41FCE2A-67C0-FA48-B5C7-DD69F7CFEF49}" type="slidenum">
              <a:rPr lang="en-GB"/>
              <a:pPr/>
              <a:t>49</a:t>
            </a:fld>
            <a:endParaRPr lang="en-GB"/>
          </a:p>
        </p:txBody>
      </p:sp>
      <p:sp>
        <p:nvSpPr>
          <p:cNvPr id="4812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813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4232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5AB5372-0EAA-F048-B296-DF1DDDA718E5}" type="slidenum">
              <a:rPr lang="en-GB"/>
              <a:pPr/>
              <a:t>54</a:t>
            </a:fld>
            <a:endParaRPr lang="en-GB"/>
          </a:p>
        </p:txBody>
      </p:sp>
      <p:sp>
        <p:nvSpPr>
          <p:cNvPr id="5529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529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91981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C1FECBD-5190-4749-B353-F583CB161F61}" type="slidenum">
              <a:rPr lang="en-GB"/>
              <a:pPr/>
              <a:t>55</a:t>
            </a:fld>
            <a:endParaRPr lang="en-GB"/>
          </a:p>
        </p:txBody>
      </p:sp>
      <p:sp>
        <p:nvSpPr>
          <p:cNvPr id="5324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25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48181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C1FECBD-5190-4749-B353-F583CB161F61}" type="slidenum">
              <a:rPr lang="en-GB"/>
              <a:pPr/>
              <a:t>56</a:t>
            </a:fld>
            <a:endParaRPr lang="en-GB"/>
          </a:p>
        </p:txBody>
      </p:sp>
      <p:sp>
        <p:nvSpPr>
          <p:cNvPr id="5324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25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1682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5AB5372-0EAA-F048-B296-DF1DDDA718E5}" type="slidenum">
              <a:rPr lang="en-GB"/>
              <a:pPr/>
              <a:t>57</a:t>
            </a:fld>
            <a:endParaRPr lang="en-GB"/>
          </a:p>
        </p:txBody>
      </p:sp>
      <p:sp>
        <p:nvSpPr>
          <p:cNvPr id="5529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529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87724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5AB5372-0EAA-F048-B296-DF1DDDA718E5}" type="slidenum">
              <a:rPr lang="en-GB"/>
              <a:pPr/>
              <a:t>58</a:t>
            </a:fld>
            <a:endParaRPr lang="en-GB"/>
          </a:p>
        </p:txBody>
      </p:sp>
      <p:sp>
        <p:nvSpPr>
          <p:cNvPr id="5529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529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0254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E4787F-318E-DE4B-97AA-5C3EEC80F2DE}"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56321"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322"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5182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8FBCB15-A4DA-C147-AF41-3EEAD32B9A97}" type="slidenum">
              <a:rPr lang="en-GB"/>
              <a:pPr/>
              <a:t>60</a:t>
            </a:fld>
            <a:endParaRPr lang="en-GB"/>
          </a:p>
        </p:txBody>
      </p:sp>
      <p:sp>
        <p:nvSpPr>
          <p:cNvPr id="57345"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7346"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7076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44CCBD2F-E2A7-8243-95DE-C337BA25CA4A}" type="slidenum">
              <a:rPr lang="en-GB"/>
              <a:pPr/>
              <a:t>61</a:t>
            </a:fld>
            <a:endParaRPr lang="en-GB"/>
          </a:p>
        </p:txBody>
      </p:sp>
      <p:sp>
        <p:nvSpPr>
          <p:cNvPr id="5836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837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69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3C9F388-A25A-764A-87B0-7F0A81738C5F}" type="slidenum">
              <a:rPr lang="en-GB"/>
              <a:pPr/>
              <a:t>62</a:t>
            </a:fld>
            <a:endParaRPr lang="en-GB"/>
          </a:p>
        </p:txBody>
      </p:sp>
      <p:sp>
        <p:nvSpPr>
          <p:cNvPr id="5939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5939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6625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14</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8298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32675A6-A014-4E42-AE05-E2C801676903}" type="slidenum">
              <a:rPr lang="en-GB"/>
              <a:pPr/>
              <a:t>63</a:t>
            </a:fld>
            <a:endParaRPr lang="en-GB"/>
          </a:p>
        </p:txBody>
      </p:sp>
      <p:sp>
        <p:nvSpPr>
          <p:cNvPr id="6041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041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69369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E803E609-8C2E-2C45-B95A-727C4682652F}" type="slidenum">
              <a:rPr lang="en-GB"/>
              <a:pPr/>
              <a:t>64</a:t>
            </a:fld>
            <a:endParaRPr lang="en-GB"/>
          </a:p>
        </p:txBody>
      </p:sp>
      <p:sp>
        <p:nvSpPr>
          <p:cNvPr id="6144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144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38273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444B5D7-6D20-F64F-B8AF-39D698D7499A}" type="slidenum">
              <a:rPr lang="en-GB"/>
              <a:pPr/>
              <a:t>65</a:t>
            </a:fld>
            <a:endParaRPr lang="en-GB"/>
          </a:p>
        </p:txBody>
      </p:sp>
      <p:sp>
        <p:nvSpPr>
          <p:cNvPr id="62465"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2466"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29337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EE116C9-EBB6-3F40-B051-B6F1EAE9CB91}" type="slidenum">
              <a:rPr lang="en-GB"/>
              <a:pPr/>
              <a:t>66</a:t>
            </a:fld>
            <a:endParaRPr lang="en-GB"/>
          </a:p>
        </p:txBody>
      </p:sp>
      <p:sp>
        <p:nvSpPr>
          <p:cNvPr id="63489"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3490"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78998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E9EA75C7-5E8C-A34A-B0BF-B2AD4C6C176E}" type="slidenum">
              <a:rPr lang="en-GB"/>
              <a:pPr/>
              <a:t>67</a:t>
            </a:fld>
            <a:endParaRPr lang="en-GB"/>
          </a:p>
        </p:txBody>
      </p:sp>
      <p:sp>
        <p:nvSpPr>
          <p:cNvPr id="6451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451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0288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5A97EFA-CE57-A24B-B5B1-C9FC1DEBCE17}" type="slidenum">
              <a:rPr lang="en-GB"/>
              <a:pPr/>
              <a:t>68</a:t>
            </a:fld>
            <a:endParaRPr lang="en-GB"/>
          </a:p>
        </p:txBody>
      </p:sp>
      <p:sp>
        <p:nvSpPr>
          <p:cNvPr id="65537"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5538"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33955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pPr/>
              <a:t>69</a:t>
            </a:fld>
            <a:endParaRPr lang="en-GB"/>
          </a:p>
        </p:txBody>
      </p:sp>
      <p:sp>
        <p:nvSpPr>
          <p:cNvPr id="4403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4403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95773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70</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44798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71</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01148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72</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7269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15</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53990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73</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07326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74</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0274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FA1F34C-68B9-9045-9096-674D27A6B376}" type="slidenum">
              <a:rPr lang="en-GB"/>
              <a:pPr/>
              <a:t>75</a:t>
            </a:fld>
            <a:endParaRPr lang="en-GB"/>
          </a:p>
        </p:txBody>
      </p:sp>
      <p:sp>
        <p:nvSpPr>
          <p:cNvPr id="66561"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6562"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36015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BBF2F13-1CCC-924B-9AB1-7616FB8E2590}" type="slidenum">
              <a:rPr lang="en-GB"/>
              <a:pPr/>
              <a:t>76</a:t>
            </a:fld>
            <a:endParaRPr lang="en-GB"/>
          </a:p>
        </p:txBody>
      </p:sp>
      <p:sp>
        <p:nvSpPr>
          <p:cNvPr id="67585"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7586"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74019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BBF2F13-1CCC-924B-9AB1-7616FB8E2590}" type="slidenum">
              <a:rPr lang="en-GB"/>
              <a:pPr/>
              <a:t>77</a:t>
            </a:fld>
            <a:endParaRPr lang="en-GB"/>
          </a:p>
        </p:txBody>
      </p:sp>
      <p:sp>
        <p:nvSpPr>
          <p:cNvPr id="67585"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7586"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64097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436D5AB-2B42-FA4B-BE61-CE247A8D4ABB}" type="slidenum">
              <a:rPr lang="en-GB"/>
              <a:pPr/>
              <a:t>78</a:t>
            </a:fld>
            <a:endParaRPr lang="en-GB"/>
          </a:p>
        </p:txBody>
      </p:sp>
      <p:sp>
        <p:nvSpPr>
          <p:cNvPr id="6963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63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31015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0A12730-7DAF-CA49-BB9A-6D7575375666}" type="slidenum">
              <a:rPr lang="en-GB"/>
              <a:pPr/>
              <a:t>81</a:t>
            </a:fld>
            <a:endParaRPr lang="en-GB"/>
          </a:p>
        </p:txBody>
      </p:sp>
      <p:sp>
        <p:nvSpPr>
          <p:cNvPr id="22529" name="Text Box 1"/>
          <p:cNvSpPr txBox="1">
            <a:spLocks noChangeArrowheads="1"/>
          </p:cNvSpPr>
          <p:nvPr/>
        </p:nvSpPr>
        <p:spPr bwMode="auto">
          <a:xfrm>
            <a:off x="1106489"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28" tIns="45715" rIns="91428" bIns="45715"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22530" name="Text Box 2"/>
          <p:cNvSpPr txBox="1">
            <a:spLocks noGrp="1" noChangeArrowheads="1"/>
          </p:cNvSpPr>
          <p:nvPr>
            <p:ph type="body"/>
          </p:nvPr>
        </p:nvSpPr>
        <p:spPr bwMode="auto">
          <a:xfrm>
            <a:off x="755650" y="5078414"/>
            <a:ext cx="6045200" cy="480853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98200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BBF2F13-1CCC-924B-9AB1-7616FB8E2590}" type="slidenum">
              <a:rPr lang="en-GB"/>
              <a:pPr/>
              <a:t>82</a:t>
            </a:fld>
            <a:endParaRPr lang="en-GB"/>
          </a:p>
        </p:txBody>
      </p:sp>
      <p:sp>
        <p:nvSpPr>
          <p:cNvPr id="67585"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49263" hangingPunct="0">
              <a:lnSpc>
                <a:spcPct val="93000"/>
              </a:lnSpc>
              <a:buClr>
                <a:srgbClr val="000000"/>
              </a:buClr>
              <a:buSzPct val="100000"/>
              <a:buFont typeface="Times New Roman" charset="0"/>
              <a:buNone/>
            </a:pPr>
            <a:endParaRPr lang="en-US">
              <a:solidFill>
                <a:srgbClr val="FFFFFF"/>
              </a:solidFill>
              <a:latin typeface="Arial" charset="0"/>
              <a:cs typeface="MS Gothic" charset="0"/>
            </a:endParaRPr>
          </a:p>
        </p:txBody>
      </p:sp>
      <p:sp>
        <p:nvSpPr>
          <p:cNvPr id="67586"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8810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755DD-A15B-9E4C-9D36-252649DECA5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385978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3C9F388-A25A-764A-87B0-7F0A81738C5F}"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5939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S Gothic" charset="0"/>
            </a:endParaRPr>
          </a:p>
        </p:txBody>
      </p:sp>
      <p:sp>
        <p:nvSpPr>
          <p:cNvPr id="5939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0702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16</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121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3C9F388-A25A-764A-87B0-7F0A81738C5F}"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5939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S Gothic" charset="0"/>
            </a:endParaRPr>
          </a:p>
        </p:txBody>
      </p:sp>
      <p:sp>
        <p:nvSpPr>
          <p:cNvPr id="5939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3448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1459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526853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785405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132057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28330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47763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40422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773254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882802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17</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79499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3387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45908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972264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98976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FCE2A-67C0-FA48-B5C7-DD69F7CFEF4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8129"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
            </a:endParaRPr>
          </a:p>
        </p:txBody>
      </p:sp>
      <p:sp>
        <p:nvSpPr>
          <p:cNvPr id="48130"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594662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47E975-47F1-8648-8910-68A1E505F295}"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4033" name="Text Box 1"/>
          <p:cNvSpPr txBox="1">
            <a:spLocks noChangeArrowheads="1"/>
          </p:cNvSpPr>
          <p:nvPr/>
        </p:nvSpPr>
        <p:spPr bwMode="auto">
          <a:xfrm>
            <a:off x="1106488" y="812800"/>
            <a:ext cx="5345112" cy="400843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44034" name="Text Box 2"/>
          <p:cNvSpPr txBox="1">
            <a:spLocks noGrp="1" noChangeArrowheads="1"/>
          </p:cNvSpPr>
          <p:nvPr>
            <p:ph type="body"/>
          </p:nvPr>
        </p:nvSpPr>
        <p:spPr bwMode="auto">
          <a:xfrm>
            <a:off x="755650" y="5078413"/>
            <a:ext cx="6045200" cy="480853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144678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18</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3226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19</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894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A47E975-47F1-8648-8910-68A1E505F295}" type="slidenum">
              <a:rPr lang="en-GB">
                <a:solidFill>
                  <a:prstClr val="black"/>
                </a:solidFill>
              </a:rPr>
              <a:pPr/>
              <a:t>20</a:t>
            </a:fld>
            <a:endParaRPr lang="en-GB">
              <a:solidFill>
                <a:prstClr val="black"/>
              </a:solidFill>
            </a:endParaRPr>
          </a:p>
        </p:txBody>
      </p:sp>
      <p:sp>
        <p:nvSpPr>
          <p:cNvPr id="44033" name="Text Box 1"/>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0165" tIns="40083" rIns="80165" bIns="40083" anchor="ctr"/>
          <a:lstStyle/>
          <a:p>
            <a:pPr fontAlgn="auto">
              <a:spcBef>
                <a:spcPts val="0"/>
              </a:spcBef>
              <a:spcAft>
                <a:spcPts val="0"/>
              </a:spcAft>
            </a:pPr>
            <a:endParaRPr lang="en-US">
              <a:solidFill>
                <a:prstClr val="black"/>
              </a:solidFill>
              <a:latin typeface="Calibri"/>
              <a:ea typeface=""/>
              <a:cs typeface=""/>
            </a:endParaRPr>
          </a:p>
        </p:txBody>
      </p:sp>
      <p:sp>
        <p:nvSpPr>
          <p:cNvPr id="44034" name="Text Box 2"/>
          <p:cNvSpPr txBox="1">
            <a:spLocks noGrp="1" noChangeArrowheads="1"/>
          </p:cNvSpPr>
          <p:nvPr>
            <p:ph type="body"/>
          </p:nvPr>
        </p:nvSpPr>
        <p:spPr bwMode="auto">
          <a:xfrm>
            <a:off x="685512" y="4343231"/>
            <a:ext cx="5484096" cy="411242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81114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7DEEA73-2A74-424B-B731-49266D4D5FC3}" type="datetimeFigureOut">
              <a:rPr lang="en-US"/>
              <a:pPr>
                <a:defRPr/>
              </a:pPr>
              <a:t>2/26/24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2A233F-A10D-F140-979A-DB30AB1C7D06}" type="slidenum">
              <a:rPr lang="en-US"/>
              <a:pPr>
                <a:defRPr/>
              </a:pPr>
              <a:t>‹#›</a:t>
            </a:fld>
            <a:endParaRPr lang="en-US"/>
          </a:p>
        </p:txBody>
      </p:sp>
    </p:spTree>
    <p:extLst>
      <p:ext uri="{BB962C8B-B14F-4D97-AF65-F5344CB8AC3E}">
        <p14:creationId xmlns:p14="http://schemas.microsoft.com/office/powerpoint/2010/main" val="42715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1CB704FF-E670-8F46-8407-591811A1F49A}" type="datetimeFigureOut">
              <a:rPr lang="en-US"/>
              <a:pPr>
                <a:defRPr/>
              </a:pPr>
              <a:t>2/26/24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9F4344-8C41-CA49-BF8A-68FA19A5737A}" type="slidenum">
              <a:rPr lang="en-US"/>
              <a:pPr>
                <a:defRPr/>
              </a:pPr>
              <a:t>‹#›</a:t>
            </a:fld>
            <a:endParaRPr lang="en-US"/>
          </a:p>
        </p:txBody>
      </p:sp>
    </p:spTree>
    <p:extLst>
      <p:ext uri="{BB962C8B-B14F-4D97-AF65-F5344CB8AC3E}">
        <p14:creationId xmlns:p14="http://schemas.microsoft.com/office/powerpoint/2010/main" val="10930344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8791316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5510675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6614819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9523028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54886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EF606AF4-BD90-2B48-85C1-AB26F7370A2E}" type="datetimeFigureOut">
              <a:rPr lang="en-US"/>
              <a:pPr>
                <a:defRPr/>
              </a:pPr>
              <a:t>2/26/24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7B4D0B-4136-4942-994B-B2AB75FFBA1F}" type="slidenum">
              <a:rPr lang="en-US"/>
              <a:pPr>
                <a:defRPr/>
              </a:pPr>
              <a:t>‹#›</a:t>
            </a:fld>
            <a:endParaRPr lang="en-US"/>
          </a:p>
        </p:txBody>
      </p:sp>
    </p:spTree>
    <p:extLst>
      <p:ext uri="{BB962C8B-B14F-4D97-AF65-F5344CB8AC3E}">
        <p14:creationId xmlns:p14="http://schemas.microsoft.com/office/powerpoint/2010/main" val="1667904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092356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0933415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7136820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8524939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4948062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868407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FACA9FC2-F321-3A4D-8C00-B4A777DBBE67}" type="datetimeFigureOut">
              <a:rPr lang="en-US"/>
              <a:pPr>
                <a:defRPr/>
              </a:pPr>
              <a:t>2/26/24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4C02F3-226A-3E4D-87CD-728334C7C575}" type="slidenum">
              <a:rPr lang="en-US"/>
              <a:pPr>
                <a:defRPr/>
              </a:pPr>
              <a:t>‹#›</a:t>
            </a:fld>
            <a:endParaRPr lang="en-US"/>
          </a:p>
        </p:txBody>
      </p:sp>
    </p:spTree>
    <p:extLst>
      <p:ext uri="{BB962C8B-B14F-4D97-AF65-F5344CB8AC3E}">
        <p14:creationId xmlns:p14="http://schemas.microsoft.com/office/powerpoint/2010/main" val="413404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GB"/>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GB"/>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C6B1C0E9-0438-4A4C-944F-B41754A96C33}" type="slidenum">
              <a:rPr lang="en-GB"/>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912DF04D-0F1C-C046-B929-1AA22D3216EE}" type="slidenum">
              <a:rPr lang="en-GB"/>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28" b="1" cap="all"/>
            </a:lvl1pPr>
          </a:lstStyle>
          <a:p>
            <a:r>
              <a:rPr lang="en-GB"/>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en-GB"/>
              <a:t>Click to edit Master text styles</a:t>
            </a:r>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EEF6E258-BFD4-4842-B866-3D3CC7FBD4BE}" type="slidenum">
              <a:rPr lang="en-GB"/>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6480" y="1604328"/>
            <a:ext cx="404208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6800" y="1604328"/>
            <a:ext cx="404352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3B4DB380-BB9D-244B-B825-1E6FC746151D}" type="slidenum">
              <a:rPr lang="en-GB"/>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GB"/>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GB"/>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idx="10"/>
          </p:nvPr>
        </p:nvSpPr>
        <p:spPr/>
        <p:txBody>
          <a:bodyPr/>
          <a:lstStyle>
            <a:lvl1pPr>
              <a:defRPr/>
            </a:lvl1pPr>
          </a:lstStyle>
          <a:p>
            <a:endParaRPr lang="en-GB"/>
          </a:p>
        </p:txBody>
      </p:sp>
      <p:sp>
        <p:nvSpPr>
          <p:cNvPr id="8" name="Footer Placeholder 7"/>
          <p:cNvSpPr>
            <a:spLocks noGrp="1"/>
          </p:cNvSpPr>
          <p:nvPr>
            <p:ph type="ftr" idx="11"/>
          </p:nvPr>
        </p:nvSpPr>
        <p:spPr/>
        <p:txBody>
          <a:bodyPr/>
          <a:lstStyle>
            <a:lvl1pPr>
              <a:defRPr/>
            </a:lvl1pPr>
          </a:lstStyle>
          <a:p>
            <a:endParaRPr lang="en-GB"/>
          </a:p>
        </p:txBody>
      </p:sp>
      <p:sp>
        <p:nvSpPr>
          <p:cNvPr id="9" name="Slide Number Placeholder 8"/>
          <p:cNvSpPr>
            <a:spLocks noGrp="1"/>
          </p:cNvSpPr>
          <p:nvPr>
            <p:ph type="sldNum" idx="12"/>
          </p:nvPr>
        </p:nvSpPr>
        <p:spPr/>
        <p:txBody>
          <a:bodyPr/>
          <a:lstStyle>
            <a:lvl1pPr>
              <a:defRPr/>
            </a:lvl1pPr>
          </a:lstStyle>
          <a:p>
            <a:fld id="{9B51373D-4F99-D24D-9525-BFAADD6BAFBE}" type="slidenum">
              <a:rPr lang="en-GB"/>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GB"/>
          </a:p>
        </p:txBody>
      </p:sp>
      <p:sp>
        <p:nvSpPr>
          <p:cNvPr id="4" name="Footer Placeholder 3"/>
          <p:cNvSpPr>
            <a:spLocks noGrp="1"/>
          </p:cNvSpPr>
          <p:nvPr>
            <p:ph type="ftr" idx="11"/>
          </p:nvPr>
        </p:nvSpPr>
        <p:spPr/>
        <p:txBody>
          <a:bodyPr/>
          <a:lstStyle>
            <a:lvl1pPr>
              <a:defRPr/>
            </a:lvl1pPr>
          </a:lstStyle>
          <a:p>
            <a:endParaRPr lang="en-GB"/>
          </a:p>
        </p:txBody>
      </p:sp>
      <p:sp>
        <p:nvSpPr>
          <p:cNvPr id="5" name="Slide Number Placeholder 4"/>
          <p:cNvSpPr>
            <a:spLocks noGrp="1"/>
          </p:cNvSpPr>
          <p:nvPr>
            <p:ph type="sldNum" idx="12"/>
          </p:nvPr>
        </p:nvSpPr>
        <p:spPr/>
        <p:txBody>
          <a:bodyPr/>
          <a:lstStyle>
            <a:lvl1pPr>
              <a:defRPr/>
            </a:lvl1pPr>
          </a:lstStyle>
          <a:p>
            <a:fld id="{E818B63F-1050-C947-B6BC-2D85035C64A1}" type="slidenum">
              <a:rPr lang="en-GB"/>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p>
        </p:txBody>
      </p:sp>
      <p:sp>
        <p:nvSpPr>
          <p:cNvPr id="3" name="Footer Placeholder 2"/>
          <p:cNvSpPr>
            <a:spLocks noGrp="1"/>
          </p:cNvSpPr>
          <p:nvPr>
            <p:ph type="ftr" idx="11"/>
          </p:nvPr>
        </p:nvSpPr>
        <p:spPr/>
        <p:txBody>
          <a:bodyPr/>
          <a:lstStyle>
            <a:lvl1pPr>
              <a:defRPr/>
            </a:lvl1pPr>
          </a:lstStyle>
          <a:p>
            <a:endParaRPr lang="en-GB"/>
          </a:p>
        </p:txBody>
      </p:sp>
      <p:sp>
        <p:nvSpPr>
          <p:cNvPr id="4" name="Slide Number Placeholder 3"/>
          <p:cNvSpPr>
            <a:spLocks noGrp="1"/>
          </p:cNvSpPr>
          <p:nvPr>
            <p:ph type="sldNum" idx="12"/>
          </p:nvPr>
        </p:nvSpPr>
        <p:spPr/>
        <p:txBody>
          <a:bodyPr/>
          <a:lstStyle>
            <a:lvl1pPr>
              <a:defRPr/>
            </a:lvl1pPr>
          </a:lstStyle>
          <a:p>
            <a:fld id="{745F7F1A-FF27-1449-B7DE-CFDF13C47558}"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fld id="{0CBA25A0-54A4-2A4D-9E84-E76C4857F83D}" type="datetimeFigureOut">
              <a:rPr lang="en-US"/>
              <a:pPr>
                <a:defRPr/>
              </a:pPr>
              <a:t>2/26/24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8BEA5E-ED65-E146-88D6-AF079B34E0EA}" type="slidenum">
              <a:rPr lang="en-US"/>
              <a:pPr>
                <a:defRPr/>
              </a:pPr>
              <a:t>‹#›</a:t>
            </a:fld>
            <a:endParaRPr lang="en-US"/>
          </a:p>
        </p:txBody>
      </p:sp>
    </p:spTree>
    <p:extLst>
      <p:ext uri="{BB962C8B-B14F-4D97-AF65-F5344CB8AC3E}">
        <p14:creationId xmlns:p14="http://schemas.microsoft.com/office/powerpoint/2010/main" val="2929198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14" b="1"/>
            </a:lvl1pPr>
          </a:lstStyle>
          <a:p>
            <a:r>
              <a:rPr lang="en-GB"/>
              <a:t>Click to edit Master title style</a:t>
            </a:r>
            <a:endParaRPr lang="en-US"/>
          </a:p>
        </p:txBody>
      </p:sp>
      <p:sp>
        <p:nvSpPr>
          <p:cNvPr id="3" name="Content Placeholder 2"/>
          <p:cNvSpPr>
            <a:spLocks noGrp="1"/>
          </p:cNvSpPr>
          <p:nvPr>
            <p:ph idx="1"/>
          </p:nvPr>
        </p:nvSpPr>
        <p:spPr>
          <a:xfrm>
            <a:off x="3575521" y="273629"/>
            <a:ext cx="5112000" cy="5852774"/>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en-GB"/>
              <a:t>Click to edit Master text styles</a:t>
            </a:r>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44C77CD0-38FE-8144-8AA6-6F44B3078AAD}" type="slidenum">
              <a:rPr lang="en-GB"/>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14" b="1"/>
            </a:lvl1pPr>
          </a:lstStyle>
          <a:p>
            <a:r>
              <a:rPr lang="en-GB"/>
              <a:t>Click to edit Master title style</a:t>
            </a:r>
            <a:endParaRPr lang="en-US"/>
          </a:p>
        </p:txBody>
      </p:sp>
      <p:sp>
        <p:nvSpPr>
          <p:cNvPr id="3" name="Picture Placeholder 2"/>
          <p:cNvSpPr>
            <a:spLocks noGrp="1"/>
          </p:cNvSpPr>
          <p:nvPr>
            <p:ph type="pic" idx="1"/>
          </p:nvPr>
        </p:nvSpPr>
        <p:spPr>
          <a:xfrm>
            <a:off x="1792801" y="612065"/>
            <a:ext cx="5486400" cy="411595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en-GB"/>
              <a:t>Click to edit Master text styles</a:t>
            </a:r>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7D99A5B4-F06C-024B-9BAC-93D48367EF4C}" type="slidenum">
              <a:rPr lang="en-GB"/>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40F91BEE-53A3-644C-824A-E0432805B2D8}" type="slidenum">
              <a:rPr lang="en-GB"/>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5440" y="273629"/>
            <a:ext cx="2054880" cy="585277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6480" y="273629"/>
            <a:ext cx="6030720" cy="585277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1CCF5FD5-AC7F-4343-9D42-1A6286195261}" type="slidenum">
              <a:rPr lang="en-GB"/>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GB"/>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GB"/>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C6B1C0E9-0438-4A4C-944F-B41754A96C33}" type="slidenum">
              <a:rPr lang="en-GB"/>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912DF04D-0F1C-C046-B929-1AA22D3216EE}" type="slidenum">
              <a:rPr lang="en-GB"/>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28" b="1" cap="all"/>
            </a:lvl1pPr>
          </a:lstStyle>
          <a:p>
            <a:r>
              <a:rPr lang="en-GB"/>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en-GB"/>
              <a:t>Click to edit Master text styles</a:t>
            </a:r>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EEF6E258-BFD4-4842-B866-3D3CC7FBD4BE}" type="slidenum">
              <a:rPr lang="en-GB"/>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6480" y="1604328"/>
            <a:ext cx="404208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6800" y="1604328"/>
            <a:ext cx="404352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3B4DB380-BB9D-244B-B825-1E6FC746151D}" type="slidenum">
              <a:rPr lang="en-GB"/>
              <a:pPr/>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GB"/>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GB"/>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idx="10"/>
          </p:nvPr>
        </p:nvSpPr>
        <p:spPr/>
        <p:txBody>
          <a:bodyPr/>
          <a:lstStyle>
            <a:lvl1pPr>
              <a:defRPr/>
            </a:lvl1pPr>
          </a:lstStyle>
          <a:p>
            <a:endParaRPr lang="en-GB"/>
          </a:p>
        </p:txBody>
      </p:sp>
      <p:sp>
        <p:nvSpPr>
          <p:cNvPr id="8" name="Footer Placeholder 7"/>
          <p:cNvSpPr>
            <a:spLocks noGrp="1"/>
          </p:cNvSpPr>
          <p:nvPr>
            <p:ph type="ftr" idx="11"/>
          </p:nvPr>
        </p:nvSpPr>
        <p:spPr/>
        <p:txBody>
          <a:bodyPr/>
          <a:lstStyle>
            <a:lvl1pPr>
              <a:defRPr/>
            </a:lvl1pPr>
          </a:lstStyle>
          <a:p>
            <a:endParaRPr lang="en-GB"/>
          </a:p>
        </p:txBody>
      </p:sp>
      <p:sp>
        <p:nvSpPr>
          <p:cNvPr id="9" name="Slide Number Placeholder 8"/>
          <p:cNvSpPr>
            <a:spLocks noGrp="1"/>
          </p:cNvSpPr>
          <p:nvPr>
            <p:ph type="sldNum" idx="12"/>
          </p:nvPr>
        </p:nvSpPr>
        <p:spPr/>
        <p:txBody>
          <a:bodyPr/>
          <a:lstStyle>
            <a:lvl1pPr>
              <a:defRPr/>
            </a:lvl1pPr>
          </a:lstStyle>
          <a:p>
            <a:fld id="{9B51373D-4F99-D24D-9525-BFAADD6BAFBE}" type="slidenum">
              <a:rPr lang="en-GB"/>
              <a:pPr/>
              <a:t>‹#›</a:t>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GB"/>
          </a:p>
        </p:txBody>
      </p:sp>
      <p:sp>
        <p:nvSpPr>
          <p:cNvPr id="4" name="Footer Placeholder 3"/>
          <p:cNvSpPr>
            <a:spLocks noGrp="1"/>
          </p:cNvSpPr>
          <p:nvPr>
            <p:ph type="ftr" idx="11"/>
          </p:nvPr>
        </p:nvSpPr>
        <p:spPr/>
        <p:txBody>
          <a:bodyPr/>
          <a:lstStyle>
            <a:lvl1pPr>
              <a:defRPr/>
            </a:lvl1pPr>
          </a:lstStyle>
          <a:p>
            <a:endParaRPr lang="en-GB"/>
          </a:p>
        </p:txBody>
      </p:sp>
      <p:sp>
        <p:nvSpPr>
          <p:cNvPr id="5" name="Slide Number Placeholder 4"/>
          <p:cNvSpPr>
            <a:spLocks noGrp="1"/>
          </p:cNvSpPr>
          <p:nvPr>
            <p:ph type="sldNum" idx="12"/>
          </p:nvPr>
        </p:nvSpPr>
        <p:spPr/>
        <p:txBody>
          <a:bodyPr/>
          <a:lstStyle>
            <a:lvl1pPr>
              <a:defRPr/>
            </a:lvl1pPr>
          </a:lstStyle>
          <a:p>
            <a:fld id="{E818B63F-1050-C947-B6BC-2D85035C64A1}"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10970E58-B5BE-464A-A2C9-A65A35A1FA22}" type="datetimeFigureOut">
              <a:rPr lang="en-US"/>
              <a:pPr>
                <a:defRPr/>
              </a:pPr>
              <a:t>2/26/24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3E2D4C6-BAC5-A64C-9015-04DB1B83D525}" type="slidenum">
              <a:rPr lang="en-US"/>
              <a:pPr>
                <a:defRPr/>
              </a:pPr>
              <a:t>‹#›</a:t>
            </a:fld>
            <a:endParaRPr lang="en-US"/>
          </a:p>
        </p:txBody>
      </p:sp>
    </p:spTree>
    <p:extLst>
      <p:ext uri="{BB962C8B-B14F-4D97-AF65-F5344CB8AC3E}">
        <p14:creationId xmlns:p14="http://schemas.microsoft.com/office/powerpoint/2010/main" val="1614228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p>
        </p:txBody>
      </p:sp>
      <p:sp>
        <p:nvSpPr>
          <p:cNvPr id="3" name="Footer Placeholder 2"/>
          <p:cNvSpPr>
            <a:spLocks noGrp="1"/>
          </p:cNvSpPr>
          <p:nvPr>
            <p:ph type="ftr" idx="11"/>
          </p:nvPr>
        </p:nvSpPr>
        <p:spPr/>
        <p:txBody>
          <a:bodyPr/>
          <a:lstStyle>
            <a:lvl1pPr>
              <a:defRPr/>
            </a:lvl1pPr>
          </a:lstStyle>
          <a:p>
            <a:endParaRPr lang="en-GB"/>
          </a:p>
        </p:txBody>
      </p:sp>
      <p:sp>
        <p:nvSpPr>
          <p:cNvPr id="4" name="Slide Number Placeholder 3"/>
          <p:cNvSpPr>
            <a:spLocks noGrp="1"/>
          </p:cNvSpPr>
          <p:nvPr>
            <p:ph type="sldNum" idx="12"/>
          </p:nvPr>
        </p:nvSpPr>
        <p:spPr/>
        <p:txBody>
          <a:bodyPr/>
          <a:lstStyle>
            <a:lvl1pPr>
              <a:defRPr/>
            </a:lvl1pPr>
          </a:lstStyle>
          <a:p>
            <a:fld id="{745F7F1A-FF27-1449-B7DE-CFDF13C47558}" type="slidenum">
              <a:rPr lang="en-GB"/>
              <a:pPr/>
              <a:t>‹#›</a:t>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14" b="1"/>
            </a:lvl1pPr>
          </a:lstStyle>
          <a:p>
            <a:r>
              <a:rPr lang="en-GB"/>
              <a:t>Click to edit Master title style</a:t>
            </a:r>
            <a:endParaRPr lang="en-US"/>
          </a:p>
        </p:txBody>
      </p:sp>
      <p:sp>
        <p:nvSpPr>
          <p:cNvPr id="3" name="Content Placeholder 2"/>
          <p:cNvSpPr>
            <a:spLocks noGrp="1"/>
          </p:cNvSpPr>
          <p:nvPr>
            <p:ph idx="1"/>
          </p:nvPr>
        </p:nvSpPr>
        <p:spPr>
          <a:xfrm>
            <a:off x="3575521" y="273629"/>
            <a:ext cx="5112000" cy="5852774"/>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en-GB"/>
              <a:t>Click to edit Master text styles</a:t>
            </a:r>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44C77CD0-38FE-8144-8AA6-6F44B3078AAD}" type="slidenum">
              <a:rPr lang="en-GB"/>
              <a:pPr/>
              <a:t>‹#›</a:t>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14" b="1"/>
            </a:lvl1pPr>
          </a:lstStyle>
          <a:p>
            <a:r>
              <a:rPr lang="en-GB"/>
              <a:t>Click to edit Master title style</a:t>
            </a:r>
            <a:endParaRPr lang="en-US"/>
          </a:p>
        </p:txBody>
      </p:sp>
      <p:sp>
        <p:nvSpPr>
          <p:cNvPr id="3" name="Picture Placeholder 2"/>
          <p:cNvSpPr>
            <a:spLocks noGrp="1"/>
          </p:cNvSpPr>
          <p:nvPr>
            <p:ph type="pic" idx="1"/>
          </p:nvPr>
        </p:nvSpPr>
        <p:spPr>
          <a:xfrm>
            <a:off x="1792801" y="612065"/>
            <a:ext cx="5486400" cy="411595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en-GB"/>
              <a:t>Click to edit Master text styles</a:t>
            </a:r>
          </a:p>
        </p:txBody>
      </p:sp>
      <p:sp>
        <p:nvSpPr>
          <p:cNvPr id="5" name="Date Placeholder 4"/>
          <p:cNvSpPr>
            <a:spLocks noGrp="1"/>
          </p:cNvSpPr>
          <p:nvPr>
            <p:ph type="dt" idx="10"/>
          </p:nvPr>
        </p:nvSpPr>
        <p:spPr/>
        <p:txBody>
          <a:bodyPr/>
          <a:lstStyle>
            <a:lvl1pPr>
              <a:defRPr/>
            </a:lvl1pPr>
          </a:lstStyle>
          <a:p>
            <a:endParaRPr lang="en-GB"/>
          </a:p>
        </p:txBody>
      </p:sp>
      <p:sp>
        <p:nvSpPr>
          <p:cNvPr id="6" name="Footer Placeholder 5"/>
          <p:cNvSpPr>
            <a:spLocks noGrp="1"/>
          </p:cNvSpPr>
          <p:nvPr>
            <p:ph type="ftr" idx="11"/>
          </p:nvPr>
        </p:nvSpPr>
        <p:spPr/>
        <p:txBody>
          <a:bodyPr/>
          <a:lstStyle>
            <a:lvl1pPr>
              <a:defRPr/>
            </a:lvl1pPr>
          </a:lstStyle>
          <a:p>
            <a:endParaRPr lang="en-GB"/>
          </a:p>
        </p:txBody>
      </p:sp>
      <p:sp>
        <p:nvSpPr>
          <p:cNvPr id="7" name="Slide Number Placeholder 6"/>
          <p:cNvSpPr>
            <a:spLocks noGrp="1"/>
          </p:cNvSpPr>
          <p:nvPr>
            <p:ph type="sldNum" idx="12"/>
          </p:nvPr>
        </p:nvSpPr>
        <p:spPr/>
        <p:txBody>
          <a:bodyPr/>
          <a:lstStyle>
            <a:lvl1pPr>
              <a:defRPr/>
            </a:lvl1pPr>
          </a:lstStyle>
          <a:p>
            <a:fld id="{7D99A5B4-F06C-024B-9BAC-93D48367EF4C}" type="slidenum">
              <a:rPr lang="en-GB"/>
              <a:pPr/>
              <a:t>‹#›</a:t>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40F91BEE-53A3-644C-824A-E0432805B2D8}" type="slidenum">
              <a:rPr lang="en-GB"/>
              <a:pPr/>
              <a:t>‹#›</a:t>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5440" y="273629"/>
            <a:ext cx="2054880" cy="585277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6480" y="273629"/>
            <a:ext cx="6030720" cy="585277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idx="10"/>
          </p:nvPr>
        </p:nvSpPr>
        <p:spPr/>
        <p:txBody>
          <a:bodyPr/>
          <a:lstStyle>
            <a:lvl1pPr>
              <a:defRPr/>
            </a:lvl1pPr>
          </a:lstStyle>
          <a:p>
            <a:endParaRPr lang="en-GB"/>
          </a:p>
        </p:txBody>
      </p:sp>
      <p:sp>
        <p:nvSpPr>
          <p:cNvPr id="5" name="Footer Placeholder 4"/>
          <p:cNvSpPr>
            <a:spLocks noGrp="1"/>
          </p:cNvSpPr>
          <p:nvPr>
            <p:ph type="ftr" idx="11"/>
          </p:nvPr>
        </p:nvSpPr>
        <p:spPr/>
        <p:txBody>
          <a:bodyPr/>
          <a:lstStyle>
            <a:lvl1pPr>
              <a:defRPr/>
            </a:lvl1pPr>
          </a:lstStyle>
          <a:p>
            <a:endParaRPr lang="en-GB"/>
          </a:p>
        </p:txBody>
      </p:sp>
      <p:sp>
        <p:nvSpPr>
          <p:cNvPr id="6" name="Slide Number Placeholder 5"/>
          <p:cNvSpPr>
            <a:spLocks noGrp="1"/>
          </p:cNvSpPr>
          <p:nvPr>
            <p:ph type="sldNum" idx="12"/>
          </p:nvPr>
        </p:nvSpPr>
        <p:spPr/>
        <p:txBody>
          <a:bodyPr/>
          <a:lstStyle>
            <a:lvl1pPr>
              <a:defRPr/>
            </a:lvl1pPr>
          </a:lstStyle>
          <a:p>
            <a:fld id="{1CCF5FD5-AC7F-4343-9D42-1A6286195261}" type="slidenum">
              <a:rPr lang="en-GB"/>
              <a:pPr/>
              <a:t>‹#›</a:t>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11043DC9-5A44-A240-B178-6C7C9FDE5B35}" type="datetimeFigureOut">
              <a:rPr lang="en-US"/>
              <a:pPr>
                <a:defRPr/>
              </a:pPr>
              <a:t>2/26/24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0F6570A-78B6-BE4D-A177-F69760C5AD64}" type="slidenum">
              <a:rPr lang="en-US"/>
              <a:pPr>
                <a:defRPr/>
              </a:pPr>
              <a:t>‹#›</a:t>
            </a:fld>
            <a:endParaRPr lang="en-US"/>
          </a:p>
        </p:txBody>
      </p:sp>
    </p:spTree>
    <p:extLst>
      <p:ext uri="{BB962C8B-B14F-4D97-AF65-F5344CB8AC3E}">
        <p14:creationId xmlns:p14="http://schemas.microsoft.com/office/powerpoint/2010/main" val="1653085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BD64ADA-986D-744E-9DF6-983E8D2925A3}" type="datetimeFigureOut">
              <a:rPr lang="en-US"/>
              <a:pPr>
                <a:defRPr/>
              </a:pPr>
              <a:t>2/26/24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B56F097-3D97-9F42-A757-717394328750}" type="slidenum">
              <a:rPr lang="en-US"/>
              <a:pPr>
                <a:defRPr/>
              </a:pPr>
              <a:t>‹#›</a:t>
            </a:fld>
            <a:endParaRPr lang="en-US"/>
          </a:p>
        </p:txBody>
      </p:sp>
    </p:spTree>
    <p:extLst>
      <p:ext uri="{BB962C8B-B14F-4D97-AF65-F5344CB8AC3E}">
        <p14:creationId xmlns:p14="http://schemas.microsoft.com/office/powerpoint/2010/main" val="18643159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17ED5C5-DB2D-A749-B278-F6618A9F3DC6}" type="datetimeFigureOut">
              <a:rPr lang="en-US"/>
              <a:pPr>
                <a:defRPr/>
              </a:pPr>
              <a:t>2/26/24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B740172-949B-6843-9DF0-13E844A11680}" type="slidenum">
              <a:rPr lang="en-US"/>
              <a:pPr>
                <a:defRPr/>
              </a:pPr>
              <a:t>‹#›</a:t>
            </a:fld>
            <a:endParaRPr lang="en-US"/>
          </a:p>
        </p:txBody>
      </p:sp>
    </p:spTree>
    <p:extLst>
      <p:ext uri="{BB962C8B-B14F-4D97-AF65-F5344CB8AC3E}">
        <p14:creationId xmlns:p14="http://schemas.microsoft.com/office/powerpoint/2010/main" val="15132483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43E39AFB-7F64-B846-A2CC-F54DCC34D040}" type="datetimeFigureOut">
              <a:rPr lang="en-US"/>
              <a:pPr>
                <a:defRPr/>
              </a:pPr>
              <a:t>2/26/24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950F90-DF50-8941-8E67-1004C9DD60FF}" type="slidenum">
              <a:rPr lang="en-US"/>
              <a:pPr>
                <a:defRPr/>
              </a:pPr>
              <a:t>‹#›</a:t>
            </a:fld>
            <a:endParaRPr lang="en-US"/>
          </a:p>
        </p:txBody>
      </p:sp>
    </p:spTree>
    <p:extLst>
      <p:ext uri="{BB962C8B-B14F-4D97-AF65-F5344CB8AC3E}">
        <p14:creationId xmlns:p14="http://schemas.microsoft.com/office/powerpoint/2010/main" val="30642335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95E7EC35-CCD6-6A43-83DE-BB1EF238E5C4}" type="datetimeFigureOut">
              <a:rPr lang="en-US"/>
              <a:pPr>
                <a:defRPr/>
              </a:pPr>
              <a:t>2/26/24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5222324-E14F-AC43-AF48-BDF3DD70F6B2}" type="slidenum">
              <a:rPr lang="en-US"/>
              <a:pPr>
                <a:defRPr/>
              </a:pPr>
              <a:t>‹#›</a:t>
            </a:fld>
            <a:endParaRPr lang="en-US"/>
          </a:p>
        </p:txBody>
      </p:sp>
    </p:spTree>
    <p:extLst>
      <p:ext uri="{BB962C8B-B14F-4D97-AF65-F5344CB8AC3E}">
        <p14:creationId xmlns:p14="http://schemas.microsoft.com/office/powerpoint/2010/main" val="2958929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7BEAE-8F48-9C46-B6D0-F35E1EC1EFE6}" type="datetimeFigureOut">
              <a:rPr lang="en-US" smtClean="0">
                <a:solidFill>
                  <a:prstClr val="white">
                    <a:tint val="75000"/>
                  </a:prstClr>
                </a:solidFill>
              </a:rPr>
              <a:pPr/>
              <a:t>2/26/24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9.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D18D3536-E1EC-2E48-BE60-A7A21BC7871E}" type="datetimeFigureOut">
              <a:rPr lang="en-US"/>
              <a:pPr>
                <a:defRPr/>
              </a:pPr>
              <a:t>2/26/24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F58CF8C-09C9-7241-987D-F84B7F8A5B58}"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b="1" kern="1200">
          <a:solidFill>
            <a:schemeClr val="tx1"/>
          </a:solidFill>
          <a:latin typeface="Helvetica"/>
          <a:ea typeface="ＭＳ Ｐゴシック" charset="0"/>
          <a:cs typeface="ＭＳ Ｐゴシック" charset="0"/>
        </a:defRPr>
      </a:lvl1pPr>
      <a:lvl2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2pPr>
      <a:lvl3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3pPr>
      <a:lvl4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4pPr>
      <a:lvl5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5pPr>
      <a:lvl6pPr marL="4572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6pPr>
      <a:lvl7pPr marL="9144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7pPr>
      <a:lvl8pPr marL="13716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8pPr>
      <a:lvl9pPr marL="18288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Helvetica"/>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400" b="1"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400" b="1"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400" b="1"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7BEAE-8F48-9C46-B6D0-F35E1EC1EFE6}" type="datetimeFigureOut">
              <a:rPr lang="en-US" smtClean="0">
                <a:solidFill>
                  <a:prstClr val="white">
                    <a:tint val="75000"/>
                  </a:prstClr>
                </a:solidFill>
                <a:latin typeface="Calibri"/>
              </a:rPr>
              <a:pPr/>
              <a:t>2/26/24</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F4004-E63A-1E41-A0F9-3295A1F4DFA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53308889"/>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615693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3A"/>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0" y="273629"/>
            <a:ext cx="8223840" cy="1140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6480" y="1604328"/>
            <a:ext cx="8223840" cy="45220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Rectangle 3"/>
          <p:cNvSpPr>
            <a:spLocks noGrp="1" noChangeArrowheads="1"/>
          </p:cNvSpPr>
          <p:nvPr>
            <p:ph type="dt"/>
          </p:nvPr>
        </p:nvSpPr>
        <p:spPr bwMode="auto">
          <a:xfrm>
            <a:off x="456480" y="6247376"/>
            <a:ext cx="212544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endParaRPr lang="en-GB"/>
          </a:p>
        </p:txBody>
      </p:sp>
      <p:sp>
        <p:nvSpPr>
          <p:cNvPr id="1028" name="Rectangle 4"/>
          <p:cNvSpPr>
            <a:spLocks noGrp="1" noChangeArrowheads="1"/>
          </p:cNvSpPr>
          <p:nvPr>
            <p:ph type="ftr"/>
          </p:nvPr>
        </p:nvSpPr>
        <p:spPr bwMode="auto">
          <a:xfrm>
            <a:off x="3127680" y="6247376"/>
            <a:ext cx="289440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ct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endParaRPr lang="en-GB"/>
          </a:p>
        </p:txBody>
      </p:sp>
      <p:sp>
        <p:nvSpPr>
          <p:cNvPr id="1029" name="Rectangle 5"/>
          <p:cNvSpPr>
            <a:spLocks noGrp="1" noChangeArrowheads="1"/>
          </p:cNvSpPr>
          <p:nvPr>
            <p:ph type="sldNum"/>
          </p:nvPr>
        </p:nvSpPr>
        <p:spPr bwMode="auto">
          <a:xfrm>
            <a:off x="6556320" y="6247376"/>
            <a:ext cx="212544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fld id="{6BF2ED6B-D45E-D74A-97E1-25CDA0189CEB}" type="slidenum">
              <a:rPr lang="en-GB" smtClean="0"/>
              <a:pPr defTabSz="407526" hangingPunct="0">
                <a:buClr>
                  <a:srgbClr val="000000"/>
                </a:buClr>
                <a:buSzPct val="100000"/>
              </a:pPr>
              <a:t>‹#›</a:t>
            </a:fld>
            <a:endParaRPr lang="en-GB"/>
          </a:p>
        </p:txBody>
      </p:sp>
    </p:spTree>
    <p:extLst>
      <p:ext uri="{BB962C8B-B14F-4D97-AF65-F5344CB8AC3E}">
        <p14:creationId xmlns:p14="http://schemas.microsoft.com/office/powerpoint/2010/main" val="10452655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mj-lt"/>
          <a:ea typeface="+mj-ea"/>
          <a:cs typeface="+mj-cs"/>
        </a:defRPr>
      </a:lvl1pPr>
      <a:lvl2pPr marL="673930" indent="-259204"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2pPr>
      <a:lvl3pPr marL="1036815"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3pPr>
      <a:lvl4pPr marL="1451541"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4pPr>
      <a:lvl5pPr marL="1866268"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5pPr>
      <a:lvl6pPr marL="2280994"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6pPr>
      <a:lvl7pPr marL="2695720"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7pPr>
      <a:lvl8pPr marL="3110446"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8pPr>
      <a:lvl9pPr marL="3525172"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9pPr>
    </p:titleStyle>
    <p:bodyStyle>
      <a:lvl1pPr marL="311045" indent="-311045" algn="l" defTabSz="407526" rtl="0" fontAlgn="base" hangingPunct="0">
        <a:lnSpc>
          <a:spcPct val="93000"/>
        </a:lnSpc>
        <a:spcBef>
          <a:spcPct val="0"/>
        </a:spcBef>
        <a:spcAft>
          <a:spcPts val="1293"/>
        </a:spcAft>
        <a:buClr>
          <a:srgbClr val="000000"/>
        </a:buClr>
        <a:buSzPct val="100000"/>
        <a:buFont typeface="Times New Roman" charset="0"/>
        <a:defRPr sz="2903">
          <a:solidFill>
            <a:srgbClr val="000000"/>
          </a:solidFill>
          <a:latin typeface="+mn-lt"/>
          <a:ea typeface="+mn-ea"/>
          <a:cs typeface="+mn-cs"/>
        </a:defRPr>
      </a:lvl1pPr>
      <a:lvl2pPr marL="673930" indent="-259204" algn="l" defTabSz="407526" rtl="0" fontAlgn="base" hangingPunct="0">
        <a:lnSpc>
          <a:spcPct val="93000"/>
        </a:lnSpc>
        <a:spcBef>
          <a:spcPct val="0"/>
        </a:spcBef>
        <a:spcAft>
          <a:spcPts val="1032"/>
        </a:spcAft>
        <a:buClr>
          <a:srgbClr val="000000"/>
        </a:buClr>
        <a:buSzPct val="100000"/>
        <a:buFont typeface="Times New Roman" charset="0"/>
        <a:defRPr sz="2540">
          <a:solidFill>
            <a:srgbClr val="000000"/>
          </a:solidFill>
          <a:latin typeface="+mn-lt"/>
          <a:ea typeface="+mn-ea"/>
          <a:cs typeface="+mn-cs"/>
        </a:defRPr>
      </a:lvl2pPr>
      <a:lvl3pPr marL="1036815" indent="-207363" algn="l" defTabSz="407526" rtl="0" fontAlgn="base" hangingPunct="0">
        <a:lnSpc>
          <a:spcPct val="93000"/>
        </a:lnSpc>
        <a:spcBef>
          <a:spcPct val="0"/>
        </a:spcBef>
        <a:spcAft>
          <a:spcPts val="771"/>
        </a:spcAft>
        <a:buClr>
          <a:srgbClr val="000000"/>
        </a:buClr>
        <a:buSzPct val="100000"/>
        <a:buFont typeface="Times New Roman" charset="0"/>
        <a:defRPr sz="2177">
          <a:solidFill>
            <a:srgbClr val="000000"/>
          </a:solidFill>
          <a:latin typeface="+mn-lt"/>
          <a:ea typeface="+mn-ea"/>
          <a:cs typeface="+mn-cs"/>
        </a:defRPr>
      </a:lvl3pPr>
      <a:lvl4pPr marL="1451541" indent="-207363" algn="l" defTabSz="407526" rtl="0" fontAlgn="base" hangingPunct="0">
        <a:lnSpc>
          <a:spcPct val="93000"/>
        </a:lnSpc>
        <a:spcBef>
          <a:spcPct val="0"/>
        </a:spcBef>
        <a:spcAft>
          <a:spcPts val="522"/>
        </a:spcAft>
        <a:buClr>
          <a:srgbClr val="000000"/>
        </a:buClr>
        <a:buSzPct val="100000"/>
        <a:buFont typeface="Times New Roman" charset="0"/>
        <a:defRPr sz="1814">
          <a:solidFill>
            <a:srgbClr val="000000"/>
          </a:solidFill>
          <a:latin typeface="+mn-lt"/>
          <a:ea typeface="+mn-ea"/>
          <a:cs typeface="+mn-cs"/>
        </a:defRPr>
      </a:lvl4pPr>
      <a:lvl5pPr marL="1866268"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5pPr>
      <a:lvl6pPr marL="2280994"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6pPr>
      <a:lvl7pPr marL="2695720"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7pPr>
      <a:lvl8pPr marL="3110446"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8pPr>
      <a:lvl9pPr marL="3525172"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9pPr>
    </p:bodyStyle>
    <p:otherStyle>
      <a:defPPr>
        <a:defRPr lang="en-US"/>
      </a:defPPr>
      <a:lvl1pPr marL="0" algn="l" defTabSz="414726" rtl="0" eaLnBrk="1" latinLnBrk="0" hangingPunct="1">
        <a:defRPr sz="1633" kern="1200">
          <a:solidFill>
            <a:schemeClr val="tx1"/>
          </a:solidFill>
          <a:latin typeface="+mn-lt"/>
          <a:ea typeface="+mn-ea"/>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63"/>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0" y="273629"/>
            <a:ext cx="8223840" cy="1140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6480" y="1604328"/>
            <a:ext cx="8223840" cy="45220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Rectangle 3"/>
          <p:cNvSpPr>
            <a:spLocks noGrp="1" noChangeArrowheads="1"/>
          </p:cNvSpPr>
          <p:nvPr>
            <p:ph type="dt"/>
          </p:nvPr>
        </p:nvSpPr>
        <p:spPr bwMode="auto">
          <a:xfrm>
            <a:off x="456480" y="6247376"/>
            <a:ext cx="212544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endParaRPr lang="en-GB"/>
          </a:p>
        </p:txBody>
      </p:sp>
      <p:sp>
        <p:nvSpPr>
          <p:cNvPr id="1028" name="Rectangle 4"/>
          <p:cNvSpPr>
            <a:spLocks noGrp="1" noChangeArrowheads="1"/>
          </p:cNvSpPr>
          <p:nvPr>
            <p:ph type="ftr"/>
          </p:nvPr>
        </p:nvSpPr>
        <p:spPr bwMode="auto">
          <a:xfrm>
            <a:off x="3127680" y="6247376"/>
            <a:ext cx="289440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ct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endParaRPr lang="en-GB"/>
          </a:p>
        </p:txBody>
      </p:sp>
      <p:sp>
        <p:nvSpPr>
          <p:cNvPr id="1029" name="Rectangle 5"/>
          <p:cNvSpPr>
            <a:spLocks noGrp="1" noChangeArrowheads="1"/>
          </p:cNvSpPr>
          <p:nvPr>
            <p:ph type="sldNum"/>
          </p:nvPr>
        </p:nvSpPr>
        <p:spPr bwMode="auto">
          <a:xfrm>
            <a:off x="6556320" y="6247376"/>
            <a:ext cx="2125440" cy="468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charset="0"/>
                <a:cs typeface="Arial Unicode MS" charset="0"/>
              </a:defRPr>
            </a:lvl1pPr>
          </a:lstStyle>
          <a:p>
            <a:pPr defTabSz="407526" hangingPunct="0">
              <a:buClr>
                <a:srgbClr val="000000"/>
              </a:buClr>
              <a:buSzPct val="100000"/>
            </a:pPr>
            <a:fld id="{6BF2ED6B-D45E-D74A-97E1-25CDA0189CEB}" type="slidenum">
              <a:rPr lang="en-GB" smtClean="0"/>
              <a:pPr defTabSz="407526" hangingPunct="0">
                <a:buClr>
                  <a:srgbClr val="000000"/>
                </a:buClr>
                <a:buSzPct val="100000"/>
              </a:pPr>
              <a:t>‹#›</a:t>
            </a:fld>
            <a:endParaRPr lang="en-GB"/>
          </a:p>
        </p:txBody>
      </p:sp>
    </p:spTree>
    <p:extLst>
      <p:ext uri="{BB962C8B-B14F-4D97-AF65-F5344CB8AC3E}">
        <p14:creationId xmlns:p14="http://schemas.microsoft.com/office/powerpoint/2010/main" val="202225763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mj-lt"/>
          <a:ea typeface="+mj-ea"/>
          <a:cs typeface="+mj-cs"/>
        </a:defRPr>
      </a:lvl1pPr>
      <a:lvl2pPr marL="673930" indent="-259204"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2pPr>
      <a:lvl3pPr marL="1036815"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3pPr>
      <a:lvl4pPr marL="1451541"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4pPr>
      <a:lvl5pPr marL="1866268"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5pPr>
      <a:lvl6pPr marL="2280994"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6pPr>
      <a:lvl7pPr marL="2695720"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7pPr>
      <a:lvl8pPr marL="3110446"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8pPr>
      <a:lvl9pPr marL="3525172" indent="-207363" algn="ctr" defTabSz="407526" rtl="0" fontAlgn="base" hangingPunct="0">
        <a:lnSpc>
          <a:spcPct val="93000"/>
        </a:lnSpc>
        <a:spcBef>
          <a:spcPct val="0"/>
        </a:spcBef>
        <a:spcAft>
          <a:spcPct val="0"/>
        </a:spcAft>
        <a:buClr>
          <a:srgbClr val="000000"/>
        </a:buClr>
        <a:buSzPct val="100000"/>
        <a:buFont typeface="Times New Roman" charset="0"/>
        <a:defRPr sz="3991">
          <a:solidFill>
            <a:srgbClr val="000000"/>
          </a:solidFill>
          <a:latin typeface="Arial" charset="0"/>
          <a:ea typeface="ＭＳ Ｐゴシック" charset="0"/>
          <a:cs typeface="MS Gothic" charset="0"/>
        </a:defRPr>
      </a:lvl9pPr>
    </p:titleStyle>
    <p:bodyStyle>
      <a:lvl1pPr marL="311045" indent="-311045" algn="l" defTabSz="407526" rtl="0" fontAlgn="base" hangingPunct="0">
        <a:lnSpc>
          <a:spcPct val="93000"/>
        </a:lnSpc>
        <a:spcBef>
          <a:spcPct val="0"/>
        </a:spcBef>
        <a:spcAft>
          <a:spcPts val="1293"/>
        </a:spcAft>
        <a:buClr>
          <a:srgbClr val="000000"/>
        </a:buClr>
        <a:buSzPct val="100000"/>
        <a:buFont typeface="Times New Roman" charset="0"/>
        <a:defRPr sz="2903">
          <a:solidFill>
            <a:srgbClr val="000000"/>
          </a:solidFill>
          <a:latin typeface="+mn-lt"/>
          <a:ea typeface="+mn-ea"/>
          <a:cs typeface="+mn-cs"/>
        </a:defRPr>
      </a:lvl1pPr>
      <a:lvl2pPr marL="673930" indent="-259204" algn="l" defTabSz="407526" rtl="0" fontAlgn="base" hangingPunct="0">
        <a:lnSpc>
          <a:spcPct val="93000"/>
        </a:lnSpc>
        <a:spcBef>
          <a:spcPct val="0"/>
        </a:spcBef>
        <a:spcAft>
          <a:spcPts val="1032"/>
        </a:spcAft>
        <a:buClr>
          <a:srgbClr val="000000"/>
        </a:buClr>
        <a:buSzPct val="100000"/>
        <a:buFont typeface="Times New Roman" charset="0"/>
        <a:defRPr sz="2540">
          <a:solidFill>
            <a:srgbClr val="000000"/>
          </a:solidFill>
          <a:latin typeface="+mn-lt"/>
          <a:ea typeface="+mn-ea"/>
          <a:cs typeface="+mn-cs"/>
        </a:defRPr>
      </a:lvl2pPr>
      <a:lvl3pPr marL="1036815" indent="-207363" algn="l" defTabSz="407526" rtl="0" fontAlgn="base" hangingPunct="0">
        <a:lnSpc>
          <a:spcPct val="93000"/>
        </a:lnSpc>
        <a:spcBef>
          <a:spcPct val="0"/>
        </a:spcBef>
        <a:spcAft>
          <a:spcPts val="771"/>
        </a:spcAft>
        <a:buClr>
          <a:srgbClr val="000000"/>
        </a:buClr>
        <a:buSzPct val="100000"/>
        <a:buFont typeface="Times New Roman" charset="0"/>
        <a:defRPr sz="2177">
          <a:solidFill>
            <a:srgbClr val="000000"/>
          </a:solidFill>
          <a:latin typeface="+mn-lt"/>
          <a:ea typeface="+mn-ea"/>
          <a:cs typeface="+mn-cs"/>
        </a:defRPr>
      </a:lvl3pPr>
      <a:lvl4pPr marL="1451541" indent="-207363" algn="l" defTabSz="407526" rtl="0" fontAlgn="base" hangingPunct="0">
        <a:lnSpc>
          <a:spcPct val="93000"/>
        </a:lnSpc>
        <a:spcBef>
          <a:spcPct val="0"/>
        </a:spcBef>
        <a:spcAft>
          <a:spcPts val="522"/>
        </a:spcAft>
        <a:buClr>
          <a:srgbClr val="000000"/>
        </a:buClr>
        <a:buSzPct val="100000"/>
        <a:buFont typeface="Times New Roman" charset="0"/>
        <a:defRPr sz="1814">
          <a:solidFill>
            <a:srgbClr val="000000"/>
          </a:solidFill>
          <a:latin typeface="+mn-lt"/>
          <a:ea typeface="+mn-ea"/>
          <a:cs typeface="+mn-cs"/>
        </a:defRPr>
      </a:lvl4pPr>
      <a:lvl5pPr marL="1866268"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5pPr>
      <a:lvl6pPr marL="2280994"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6pPr>
      <a:lvl7pPr marL="2695720"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7pPr>
      <a:lvl8pPr marL="3110446"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8pPr>
      <a:lvl9pPr marL="3525172" indent="-207363" algn="l" defTabSz="407526" rtl="0" fontAlgn="base" hangingPunct="0">
        <a:lnSpc>
          <a:spcPct val="93000"/>
        </a:lnSpc>
        <a:spcBef>
          <a:spcPct val="0"/>
        </a:spcBef>
        <a:spcAft>
          <a:spcPts val="261"/>
        </a:spcAft>
        <a:buClr>
          <a:srgbClr val="000000"/>
        </a:buClr>
        <a:buSzPct val="100000"/>
        <a:buFont typeface="Times New Roman" charset="0"/>
        <a:defRPr sz="1814">
          <a:solidFill>
            <a:srgbClr val="000000"/>
          </a:solidFill>
          <a:latin typeface="+mn-lt"/>
          <a:ea typeface="+mn-ea"/>
          <a:cs typeface="+mn-cs"/>
        </a:defRPr>
      </a:lvl9pPr>
    </p:bodyStyle>
    <p:otherStyle>
      <a:defPPr>
        <a:defRPr lang="en-US"/>
      </a:defPPr>
      <a:lvl1pPr marL="0" algn="l" defTabSz="414726" rtl="0" eaLnBrk="1" latinLnBrk="0" hangingPunct="1">
        <a:defRPr sz="1633" kern="1200">
          <a:solidFill>
            <a:schemeClr val="tx1"/>
          </a:solidFill>
          <a:latin typeface="+mn-lt"/>
          <a:ea typeface="+mn-ea"/>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210203410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1816261411"/>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1618595768"/>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1727822757"/>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E17BEAE-8F48-9C46-B6D0-F35E1EC1EFE6}" type="datetimeFigureOut">
              <a:rPr lang="en-US" smtClean="0">
                <a:solidFill>
                  <a:prstClr val="white">
                    <a:tint val="75000"/>
                  </a:prstClr>
                </a:solidFill>
                <a:latin typeface="Calibri"/>
                <a:ea typeface=""/>
                <a:cs typeface=""/>
              </a:rPr>
              <a:pPr fontAlgn="auto">
                <a:spcBef>
                  <a:spcPts val="0"/>
                </a:spcBef>
                <a:spcAft>
                  <a:spcPts val="0"/>
                </a:spcAft>
              </a:pPr>
              <a:t>2/26/24</a:t>
            </a:fld>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1906098943"/>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microsoft.com/office/2007/relationships/hdphoto" Target="../media/hdphoto12.wdp"/><Relationship Id="rId5" Type="http://schemas.openxmlformats.org/officeDocument/2006/relationships/image" Target="../media/image50.png"/><Relationship Id="rId4" Type="http://schemas.microsoft.com/office/2007/relationships/hdphoto" Target="../media/hdphoto11.wdp"/></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microsoft.com/office/2007/relationships/hdphoto" Target="../media/hdphoto12.wdp"/><Relationship Id="rId5" Type="http://schemas.openxmlformats.org/officeDocument/2006/relationships/image" Target="../media/image50.png"/><Relationship Id="rId4" Type="http://schemas.microsoft.com/office/2007/relationships/hdphoto" Target="../media/hdphoto1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microsoft.com/office/2007/relationships/hdphoto" Target="../media/hdphoto14.wdp"/></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microsoft.com/office/2007/relationships/hdphoto" Target="../media/hdphoto14.wdp"/></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microsoft.com/office/2007/relationships/hdphoto" Target="../media/hdphoto14.wd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5.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63.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1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ncase.me/trust/" TargetMode="External"/><Relationship Id="rId1" Type="http://schemas.openxmlformats.org/officeDocument/2006/relationships/slideLayout" Target="../slideLayouts/slideLayout10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2.png"/><Relationship Id="rId1" Type="http://schemas.openxmlformats.org/officeDocument/2006/relationships/slideLayout" Target="../slideLayouts/slideLayout46.xml"/><Relationship Id="rId6" Type="http://schemas.openxmlformats.org/officeDocument/2006/relationships/image" Target="../media/image44.png"/><Relationship Id="rId5" Type="http://schemas.microsoft.com/office/2007/relationships/hdphoto" Target="../media/hdphoto7.wdp"/><Relationship Id="rId4" Type="http://schemas.openxmlformats.org/officeDocument/2006/relationships/image" Target="../media/image43.png"/><Relationship Id="rId9" Type="http://schemas.openxmlformats.org/officeDocument/2006/relationships/hyperlink" Target="https://www.youtube.com/watch?v=RAKjII7xCd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93.xml"/><Relationship Id="rId4" Type="http://schemas.microsoft.com/office/2007/relationships/hdphoto" Target="../media/hdphoto10.wdp"/></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0" y="0"/>
            <a:ext cx="9144000" cy="1470025"/>
          </a:xfrm>
        </p:spPr>
        <p:txBody>
          <a:bodyPr/>
          <a:lstStyle/>
          <a:p>
            <a:pPr eaLnBrk="1" hangingPunct="1"/>
            <a:r>
              <a:rPr lang="en-US" b="0" dirty="0">
                <a:solidFill>
                  <a:srgbClr val="FFC000"/>
                </a:solidFill>
                <a:latin typeface="Gill Sans" charset="0"/>
                <a:ea typeface="Gill Sans" charset="0"/>
                <a:cs typeface="Gill Sans" charset="0"/>
              </a:rPr>
              <a:t>Before we start…</a:t>
            </a:r>
          </a:p>
        </p:txBody>
      </p:sp>
      <p:sp>
        <p:nvSpPr>
          <p:cNvPr id="4" name="TextBox 3"/>
          <p:cNvSpPr txBox="1"/>
          <p:nvPr/>
        </p:nvSpPr>
        <p:spPr>
          <a:xfrm>
            <a:off x="781853" y="1470025"/>
            <a:ext cx="7580293" cy="1938992"/>
          </a:xfrm>
          <a:prstGeom prst="rect">
            <a:avLst/>
          </a:prstGeom>
          <a:noFill/>
          <a:ln>
            <a:noFill/>
          </a:ln>
        </p:spPr>
        <p:txBody>
          <a:bodyPr wrap="square">
            <a:spAutoFit/>
          </a:bodyPr>
          <a:lstStyle/>
          <a:p>
            <a:pPr algn="just" fontAlgn="auto">
              <a:spcBef>
                <a:spcPts val="0"/>
              </a:spcBef>
              <a:spcAft>
                <a:spcPts val="0"/>
              </a:spcAft>
              <a:defRPr/>
            </a:pPr>
            <a:r>
              <a:rPr lang="en-US" sz="2400" dirty="0">
                <a:effectLst>
                  <a:outerShdw blurRad="50800" dist="76200" dir="2700000" algn="tl" rotWithShape="0">
                    <a:prstClr val="black">
                      <a:alpha val="76000"/>
                    </a:prstClr>
                  </a:outerShdw>
                </a:effectLst>
                <a:latin typeface="Gill Sans" charset="0"/>
                <a:ea typeface="Gill Sans" charset="0"/>
                <a:cs typeface="Gill Sans" charset="0"/>
              </a:rPr>
              <a:t>Consider the “Coding question for the start of Lecture 7”, which you will find on Moodle…</a:t>
            </a:r>
          </a:p>
          <a:p>
            <a:pPr algn="just" fontAlgn="auto">
              <a:spcBef>
                <a:spcPts val="0"/>
              </a:spcBef>
              <a:spcAft>
                <a:spcPts val="0"/>
              </a:spcAft>
              <a:defRPr/>
            </a:pPr>
            <a:endParaRPr lang="en-US" sz="2400" dirty="0">
              <a:effectLst>
                <a:outerShdw blurRad="50800" dist="76200" dir="2700000" algn="tl" rotWithShape="0">
                  <a:prstClr val="black">
                    <a:alpha val="76000"/>
                  </a:prstClr>
                </a:outerShdw>
              </a:effectLst>
              <a:latin typeface="Gill Sans" charset="0"/>
              <a:ea typeface="Gill Sans" charset="0"/>
              <a:cs typeface="Gill Sans" charset="0"/>
            </a:endParaRPr>
          </a:p>
          <a:p>
            <a:pPr algn="just" fontAlgn="auto">
              <a:spcBef>
                <a:spcPts val="0"/>
              </a:spcBef>
              <a:spcAft>
                <a:spcPts val="0"/>
              </a:spcAft>
              <a:defRPr/>
            </a:pPr>
            <a:r>
              <a:rPr lang="en-US" sz="2400" dirty="0">
                <a:effectLst>
                  <a:outerShdw blurRad="50800" dist="76200" dir="2700000" algn="tl" rotWithShape="0">
                    <a:prstClr val="black">
                      <a:alpha val="76000"/>
                    </a:prstClr>
                  </a:outerShdw>
                </a:effectLst>
                <a:latin typeface="Gill Sans" charset="0"/>
                <a:ea typeface="Gill Sans" charset="0"/>
                <a:cs typeface="Gill Sans" charset="0"/>
              </a:rPr>
              <a:t>We will discuss this question at the start of the lecture.</a:t>
            </a:r>
          </a:p>
          <a:p>
            <a:pPr algn="just" fontAlgn="auto">
              <a:spcBef>
                <a:spcPts val="0"/>
              </a:spcBef>
              <a:spcAft>
                <a:spcPts val="0"/>
              </a:spcAft>
              <a:defRPr/>
            </a:pPr>
            <a:endParaRPr lang="en-US" sz="2400" dirty="0">
              <a:effectLst>
                <a:outerShdw blurRad="50800" dist="76200" dir="2700000" algn="tl" rotWithShape="0">
                  <a:prstClr val="black">
                    <a:alpha val="76000"/>
                  </a:prstClr>
                </a:outerShdw>
              </a:effectLst>
              <a:latin typeface="Gill Sans" charset="0"/>
              <a:ea typeface="Gill Sans" charset="0"/>
              <a:cs typeface="Gill Sans" charset="0"/>
            </a:endParaRPr>
          </a:p>
        </p:txBody>
      </p:sp>
    </p:spTree>
    <p:extLst>
      <p:ext uri="{BB962C8B-B14F-4D97-AF65-F5344CB8AC3E}">
        <p14:creationId xmlns:p14="http://schemas.microsoft.com/office/powerpoint/2010/main" val="25905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0" y="0"/>
            <a:ext cx="9144000" cy="1714500"/>
          </a:xfrm>
        </p:spPr>
        <p:txBody>
          <a:bodyPr/>
          <a:lstStyle/>
          <a:p>
            <a:pPr eaLnBrk="1" hangingPunct="1"/>
            <a:r>
              <a:rPr lang="en-US" sz="4800" b="0" dirty="0">
                <a:solidFill>
                  <a:srgbClr val="FFB74E"/>
                </a:solidFill>
                <a:latin typeface="Gill Sans" charset="0"/>
                <a:ea typeface="Gill Sans" charset="0"/>
                <a:cs typeface="Gill Sans" charset="0"/>
              </a:rPr>
              <a:t>Competitive Agents</a:t>
            </a:r>
            <a:br>
              <a:rPr lang="en-US" sz="4800" b="0" dirty="0">
                <a:solidFill>
                  <a:srgbClr val="FFB74E"/>
                </a:solidFill>
                <a:latin typeface="Gill Sans" charset="0"/>
                <a:ea typeface="Gill Sans" charset="0"/>
                <a:cs typeface="Gill Sans" charset="0"/>
              </a:rPr>
            </a:br>
            <a:r>
              <a:rPr lang="en-US" sz="3200" b="0" dirty="0">
                <a:solidFill>
                  <a:schemeClr val="accent6">
                    <a:lumMod val="20000"/>
                    <a:lumOff val="80000"/>
                  </a:schemeClr>
                </a:solidFill>
                <a:latin typeface="Gill Sans" charset="0"/>
                <a:ea typeface="Gill Sans" charset="0"/>
                <a:cs typeface="Gill Sans" charset="0"/>
              </a:rPr>
              <a:t>Principles of Game Theory</a:t>
            </a:r>
          </a:p>
        </p:txBody>
      </p:sp>
    </p:spTree>
    <p:extLst>
      <p:ext uri="{BB962C8B-B14F-4D97-AF65-F5344CB8AC3E}">
        <p14:creationId xmlns:p14="http://schemas.microsoft.com/office/powerpoint/2010/main" val="16951997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rot="1535700" flipH="1">
            <a:off x="6821656" y="2718673"/>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0" name="Group 79"/>
          <p:cNvGrpSpPr/>
          <p:nvPr/>
        </p:nvGrpSpPr>
        <p:grpSpPr>
          <a:xfrm rot="1535700" flipH="1">
            <a:off x="6637173" y="3610249"/>
            <a:ext cx="556243" cy="556301"/>
            <a:chOff x="4265703" y="2436231"/>
            <a:chExt cx="613219" cy="613219"/>
          </a:xfrm>
        </p:grpSpPr>
        <p:sp>
          <p:nvSpPr>
            <p:cNvPr id="81" name="Oval 80"/>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rot="1535700" flipH="1">
            <a:off x="7563616" y="3546198"/>
            <a:ext cx="556243" cy="556301"/>
            <a:chOff x="4265703" y="2436231"/>
            <a:chExt cx="613219" cy="613219"/>
          </a:xfrm>
        </p:grpSpPr>
        <p:sp>
          <p:nvSpPr>
            <p:cNvPr id="85" name="Oval 8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p:nvPr/>
        </p:nvGrpSpPr>
        <p:grpSpPr>
          <a:xfrm rot="1535700" flipH="1">
            <a:off x="7850757" y="2692106"/>
            <a:ext cx="556243" cy="556301"/>
            <a:chOff x="4265703" y="2436231"/>
            <a:chExt cx="613219" cy="613219"/>
          </a:xfrm>
        </p:grpSpPr>
        <p:sp>
          <p:nvSpPr>
            <p:cNvPr id="93" name="Oval 92"/>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4" name="Group 103"/>
          <p:cNvGrpSpPr/>
          <p:nvPr/>
        </p:nvGrpSpPr>
        <p:grpSpPr>
          <a:xfrm rot="1535700" flipH="1">
            <a:off x="7034743" y="4302172"/>
            <a:ext cx="556243" cy="556301"/>
            <a:chOff x="4265703" y="2436231"/>
            <a:chExt cx="613219" cy="613219"/>
          </a:xfrm>
        </p:grpSpPr>
        <p:sp>
          <p:nvSpPr>
            <p:cNvPr id="105" name="Oval 10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0" name="Left-Right Arrow 49"/>
          <p:cNvSpPr/>
          <p:nvPr/>
        </p:nvSpPr>
        <p:spPr bwMode="auto">
          <a:xfrm rot="19333029">
            <a:off x="2514612" y="2266644"/>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1" name="TextBox 50"/>
          <p:cNvSpPr txBox="1"/>
          <p:nvPr/>
        </p:nvSpPr>
        <p:spPr>
          <a:xfrm>
            <a:off x="3038676" y="123046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52" name="TextBox 51"/>
          <p:cNvSpPr txBox="1"/>
          <p:nvPr/>
        </p:nvSpPr>
        <p:spPr>
          <a:xfrm>
            <a:off x="1634670" y="1674398"/>
            <a:ext cx="1283200"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FFFF"/>
                </a:solidFill>
                <a:effectLst/>
                <a:uLnTx/>
                <a:uFillTx/>
                <a:latin typeface="Calibri"/>
                <a:ea typeface=""/>
                <a:cs typeface="Calibri"/>
              </a:rPr>
              <a:t>TFT</a:t>
            </a:r>
          </a:p>
        </p:txBody>
      </p:sp>
      <p:sp>
        <p:nvSpPr>
          <p:cNvPr id="54" name="Left-Right Arrow 53"/>
          <p:cNvSpPr/>
          <p:nvPr/>
        </p:nvSpPr>
        <p:spPr bwMode="auto">
          <a:xfrm rot="2266971" flipH="1">
            <a:off x="5107692" y="2103700"/>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Tree>
    <p:extLst>
      <p:ext uri="{BB962C8B-B14F-4D97-AF65-F5344CB8AC3E}">
        <p14:creationId xmlns:p14="http://schemas.microsoft.com/office/powerpoint/2010/main" val="20395974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2480456" y="1306253"/>
            <a:ext cx="750563" cy="747620"/>
            <a:chOff x="4051479" y="2225337"/>
            <a:chExt cx="827444" cy="824113"/>
          </a:xfrm>
        </p:grpSpPr>
        <p:sp>
          <p:nvSpPr>
            <p:cNvPr id="68" name="Oval 67"/>
            <p:cNvSpPr/>
            <p:nvPr/>
          </p:nvSpPr>
          <p:spPr>
            <a:xfrm>
              <a:off x="4265704"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flipH="1">
            <a:off x="5792780" y="1497572"/>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575833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1544666" y="3177832"/>
            <a:ext cx="750563" cy="747620"/>
            <a:chOff x="4051479" y="2225337"/>
            <a:chExt cx="827444" cy="824113"/>
          </a:xfrm>
        </p:grpSpPr>
        <p:sp>
          <p:nvSpPr>
            <p:cNvPr id="68" name="Oval 67"/>
            <p:cNvSpPr/>
            <p:nvPr/>
          </p:nvSpPr>
          <p:spPr>
            <a:xfrm>
              <a:off x="4265704"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flipH="1">
            <a:off x="5378235" y="4855116"/>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descr="ballroom_steps_1.png"/>
          <p:cNvPicPr>
            <a:picLocks noChangeAspect="1"/>
          </p:cNvPicPr>
          <p:nvPr/>
        </p:nvPicPr>
        <p:blipFill rotWithShape="1">
          <a:blip r:embed="rId3" cstate="screen">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rot="409123">
            <a:off x="4899861" y="2347934"/>
            <a:ext cx="2301216" cy="2303371"/>
          </a:xfrm>
          <a:prstGeom prst="rect">
            <a:avLst/>
          </a:prstGeom>
        </p:spPr>
      </p:pic>
      <p:pic>
        <p:nvPicPr>
          <p:cNvPr id="4" name="Picture 3" descr="ballroom_steps_2.jpg"/>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100000" l="0" r="100000">
                        <a14:foregroundMark x1="69474" y1="58400" x2="69474" y2="58400"/>
                        <a14:foregroundMark x1="56316" y1="48800" x2="56316" y2="48800"/>
                        <a14:foregroundMark x1="87368" y1="35200" x2="87368" y2="35200"/>
                        <a14:foregroundMark x1="71053" y1="37600" x2="71053" y2="37600"/>
                        <a14:foregroundMark x1="73158" y1="86800" x2="73158" y2="86800"/>
                        <a14:foregroundMark x1="61053" y1="76800" x2="61053" y2="76800"/>
                        <a14:foregroundMark x1="38421" y1="97200" x2="38421" y2="97200"/>
                        <a14:foregroundMark x1="22105" y1="85200" x2="22105" y2="85200"/>
                        <a14:foregroundMark x1="20526" y1="72000" x2="20526" y2="72000"/>
                        <a14:foregroundMark x1="20526" y1="31600" x2="20526" y2="31600"/>
                        <a14:foregroundMark x1="21053" y1="48000" x2="21053" y2="48000"/>
                        <a14:foregroundMark x1="37368" y1="45200" x2="37368" y2="45200"/>
                        <a14:foregroundMark x1="37368" y1="59200" x2="37368" y2="59200"/>
                        <a14:foregroundMark x1="56316" y1="68000" x2="56316" y2="68000"/>
                        <a14:foregroundMark x1="77368" y1="21200" x2="77368" y2="21200"/>
                        <a14:foregroundMark x1="20000" y1="18800" x2="20000" y2="18800"/>
                        <a14:foregroundMark x1="21053" y1="14000" x2="21053" y2="14000"/>
                        <a14:foregroundMark x1="24211" y1="9200" x2="24211" y2="9200"/>
                        <a14:foregroundMark x1="28421" y1="5600" x2="28421" y2="5600"/>
                        <a14:foregroundMark x1="33684" y1="2800" x2="33684" y2="2800"/>
                        <a14:foregroundMark x1="40000" y1="800" x2="40000" y2="800"/>
                        <a14:foregroundMark x1="45789" y1="400" x2="45789" y2="400"/>
                        <a14:foregroundMark x1="53158" y1="1600" x2="53158" y2="1600"/>
                        <a14:foregroundMark x1="58947" y1="3200" x2="58947" y2="3200"/>
                        <a14:foregroundMark x1="64211" y1="6400" x2="64211" y2="6400"/>
                        <a14:foregroundMark x1="68421" y1="10800" x2="68421" y2="10800"/>
                        <a14:foregroundMark x1="71579" y1="15200" x2="71579" y2="15200"/>
                      </a14:backgroundRemoval>
                    </a14:imgEffect>
                  </a14:imgLayer>
                </a14:imgProps>
              </a:ext>
              <a:ext uri="{28A0092B-C50C-407E-A947-70E740481C1C}">
                <a14:useLocalDpi xmlns:a14="http://schemas.microsoft.com/office/drawing/2010/main"/>
              </a:ext>
            </a:extLst>
          </a:blip>
          <a:stretch>
            <a:fillRect/>
          </a:stretch>
        </p:blipFill>
        <p:spPr>
          <a:xfrm rot="8391504">
            <a:off x="2614865" y="2217454"/>
            <a:ext cx="1924167" cy="2531798"/>
          </a:xfrm>
          <a:prstGeom prst="rect">
            <a:avLst/>
          </a:prstGeom>
        </p:spPr>
      </p:pic>
    </p:spTree>
    <p:extLst>
      <p:ext uri="{BB962C8B-B14F-4D97-AF65-F5344CB8AC3E}">
        <p14:creationId xmlns:p14="http://schemas.microsoft.com/office/powerpoint/2010/main" val="22742048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1544666" y="3177832"/>
            <a:ext cx="750563" cy="747620"/>
            <a:chOff x="4051479" y="2225337"/>
            <a:chExt cx="827444" cy="824113"/>
          </a:xfrm>
        </p:grpSpPr>
        <p:sp>
          <p:nvSpPr>
            <p:cNvPr id="68" name="Oval 67"/>
            <p:cNvSpPr/>
            <p:nvPr/>
          </p:nvSpPr>
          <p:spPr>
            <a:xfrm>
              <a:off x="4265704"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flipH="1">
            <a:off x="5378235" y="4855116"/>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descr="ballroom_steps_1.png"/>
          <p:cNvPicPr>
            <a:picLocks noChangeAspect="1"/>
          </p:cNvPicPr>
          <p:nvPr/>
        </p:nvPicPr>
        <p:blipFill rotWithShape="1">
          <a:blip r:embed="rId3" cstate="screen">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rot="409123">
            <a:off x="4899861" y="2347934"/>
            <a:ext cx="2301216" cy="2303371"/>
          </a:xfrm>
          <a:prstGeom prst="rect">
            <a:avLst/>
          </a:prstGeom>
        </p:spPr>
      </p:pic>
      <p:pic>
        <p:nvPicPr>
          <p:cNvPr id="4" name="Picture 3" descr="ballroom_steps_2.jpg"/>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100000" l="0" r="100000">
                        <a14:foregroundMark x1="69474" y1="58400" x2="69474" y2="58400"/>
                        <a14:foregroundMark x1="56316" y1="48800" x2="56316" y2="48800"/>
                        <a14:foregroundMark x1="87368" y1="35200" x2="87368" y2="35200"/>
                        <a14:foregroundMark x1="71053" y1="37600" x2="71053" y2="37600"/>
                        <a14:foregroundMark x1="73158" y1="86800" x2="73158" y2="86800"/>
                        <a14:foregroundMark x1="61053" y1="76800" x2="61053" y2="76800"/>
                        <a14:foregroundMark x1="38421" y1="97200" x2="38421" y2="97200"/>
                        <a14:foregroundMark x1="22105" y1="85200" x2="22105" y2="85200"/>
                        <a14:foregroundMark x1="20526" y1="72000" x2="20526" y2="72000"/>
                        <a14:foregroundMark x1="20526" y1="31600" x2="20526" y2="31600"/>
                        <a14:foregroundMark x1="21053" y1="48000" x2="21053" y2="48000"/>
                        <a14:foregroundMark x1="37368" y1="45200" x2="37368" y2="45200"/>
                        <a14:foregroundMark x1="37368" y1="59200" x2="37368" y2="59200"/>
                        <a14:foregroundMark x1="56316" y1="68000" x2="56316" y2="68000"/>
                        <a14:foregroundMark x1="77368" y1="21200" x2="77368" y2="21200"/>
                        <a14:foregroundMark x1="20000" y1="18800" x2="20000" y2="18800"/>
                        <a14:foregroundMark x1="21053" y1="14000" x2="21053" y2="14000"/>
                        <a14:foregroundMark x1="24211" y1="9200" x2="24211" y2="9200"/>
                        <a14:foregroundMark x1="28421" y1="5600" x2="28421" y2="5600"/>
                        <a14:foregroundMark x1="33684" y1="2800" x2="33684" y2="2800"/>
                        <a14:foregroundMark x1="40000" y1="800" x2="40000" y2="800"/>
                        <a14:foregroundMark x1="45789" y1="400" x2="45789" y2="400"/>
                        <a14:foregroundMark x1="53158" y1="1600" x2="53158" y2="1600"/>
                        <a14:foregroundMark x1="58947" y1="3200" x2="58947" y2="3200"/>
                        <a14:foregroundMark x1="64211" y1="6400" x2="64211" y2="6400"/>
                        <a14:foregroundMark x1="68421" y1="10800" x2="68421" y2="10800"/>
                        <a14:foregroundMark x1="71579" y1="15200" x2="71579" y2="15200"/>
                      </a14:backgroundRemoval>
                    </a14:imgEffect>
                  </a14:imgLayer>
                </a14:imgProps>
              </a:ext>
              <a:ext uri="{28A0092B-C50C-407E-A947-70E740481C1C}">
                <a14:useLocalDpi xmlns:a14="http://schemas.microsoft.com/office/drawing/2010/main"/>
              </a:ext>
            </a:extLst>
          </a:blip>
          <a:stretch>
            <a:fillRect/>
          </a:stretch>
        </p:blipFill>
        <p:spPr>
          <a:xfrm rot="8391504">
            <a:off x="2614865" y="2217454"/>
            <a:ext cx="1924167" cy="2531798"/>
          </a:xfrm>
          <a:prstGeom prst="rect">
            <a:avLst/>
          </a:prstGeom>
        </p:spPr>
      </p:pic>
      <p:sp>
        <p:nvSpPr>
          <p:cNvPr id="2" name="TextBox 1"/>
          <p:cNvSpPr txBox="1"/>
          <p:nvPr/>
        </p:nvSpPr>
        <p:spPr>
          <a:xfrm>
            <a:off x="1738987" y="2285995"/>
            <a:ext cx="393632"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FFFF"/>
                </a:solidFill>
                <a:effectLst/>
                <a:uLnTx/>
                <a:uFillTx/>
                <a:latin typeface="Gill Sans"/>
                <a:ea typeface=""/>
                <a:cs typeface="Gill Sans"/>
              </a:rPr>
              <a:t>!</a:t>
            </a:r>
          </a:p>
        </p:txBody>
      </p:sp>
      <p:sp>
        <p:nvSpPr>
          <p:cNvPr id="14" name="TextBox 13"/>
          <p:cNvSpPr txBox="1"/>
          <p:nvPr/>
        </p:nvSpPr>
        <p:spPr>
          <a:xfrm>
            <a:off x="5466461" y="3945154"/>
            <a:ext cx="393632"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FFFF"/>
                </a:solidFill>
                <a:effectLst/>
                <a:uLnTx/>
                <a:uFillTx/>
                <a:latin typeface="Gill Sans"/>
                <a:ea typeface=""/>
                <a:cs typeface="Gill Sans"/>
              </a:rPr>
              <a:t>!</a:t>
            </a:r>
          </a:p>
        </p:txBody>
      </p:sp>
    </p:spTree>
    <p:extLst>
      <p:ext uri="{BB962C8B-B14F-4D97-AF65-F5344CB8AC3E}">
        <p14:creationId xmlns:p14="http://schemas.microsoft.com/office/powerpoint/2010/main" val="18391278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rot="1535700" flipH="1">
            <a:off x="6821656" y="2718673"/>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0" name="Group 79"/>
          <p:cNvGrpSpPr/>
          <p:nvPr/>
        </p:nvGrpSpPr>
        <p:grpSpPr>
          <a:xfrm rot="1535700" flipH="1">
            <a:off x="6637173" y="3610249"/>
            <a:ext cx="556243" cy="556301"/>
            <a:chOff x="4265703" y="2436231"/>
            <a:chExt cx="613219" cy="613219"/>
          </a:xfrm>
        </p:grpSpPr>
        <p:sp>
          <p:nvSpPr>
            <p:cNvPr id="81" name="Oval 80"/>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rot="1535700" flipH="1">
            <a:off x="7563616" y="3546198"/>
            <a:ext cx="556243" cy="556301"/>
            <a:chOff x="4265703" y="2436231"/>
            <a:chExt cx="613219" cy="613219"/>
          </a:xfrm>
        </p:grpSpPr>
        <p:sp>
          <p:nvSpPr>
            <p:cNvPr id="85" name="Oval 8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p:nvPr/>
        </p:nvGrpSpPr>
        <p:grpSpPr>
          <a:xfrm rot="1535700" flipH="1">
            <a:off x="7850757" y="2692106"/>
            <a:ext cx="556243" cy="556301"/>
            <a:chOff x="4265703" y="2436231"/>
            <a:chExt cx="613219" cy="613219"/>
          </a:xfrm>
        </p:grpSpPr>
        <p:sp>
          <p:nvSpPr>
            <p:cNvPr id="93" name="Oval 92"/>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4" name="Group 103"/>
          <p:cNvGrpSpPr/>
          <p:nvPr/>
        </p:nvGrpSpPr>
        <p:grpSpPr>
          <a:xfrm rot="1535700" flipH="1">
            <a:off x="7034743" y="4302172"/>
            <a:ext cx="556243" cy="556301"/>
            <a:chOff x="4265703" y="2436231"/>
            <a:chExt cx="613219" cy="613219"/>
          </a:xfrm>
        </p:grpSpPr>
        <p:sp>
          <p:nvSpPr>
            <p:cNvPr id="105" name="Oval 10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9" name="Left-Right Arrow 48"/>
          <p:cNvSpPr/>
          <p:nvPr/>
        </p:nvSpPr>
        <p:spPr bwMode="auto">
          <a:xfrm rot="19333029">
            <a:off x="2514612" y="2266644"/>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0" name="TextBox 49"/>
          <p:cNvSpPr txBox="1"/>
          <p:nvPr/>
        </p:nvSpPr>
        <p:spPr>
          <a:xfrm>
            <a:off x="3038676" y="123046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51" name="TextBox 50"/>
          <p:cNvSpPr txBox="1"/>
          <p:nvPr/>
        </p:nvSpPr>
        <p:spPr>
          <a:xfrm>
            <a:off x="1634670" y="1674398"/>
            <a:ext cx="1283200"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FFFF"/>
                </a:solidFill>
                <a:effectLst/>
                <a:uLnTx/>
                <a:uFillTx/>
                <a:latin typeface="Calibri"/>
                <a:ea typeface=""/>
                <a:cs typeface="Calibri"/>
              </a:rPr>
              <a:t>TFT</a:t>
            </a:r>
          </a:p>
        </p:txBody>
      </p:sp>
      <p:sp>
        <p:nvSpPr>
          <p:cNvPr id="52" name="Left-Right Arrow 51"/>
          <p:cNvSpPr/>
          <p:nvPr/>
        </p:nvSpPr>
        <p:spPr bwMode="auto">
          <a:xfrm rot="2266971" flipH="1">
            <a:off x="5107692" y="2103700"/>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3" name="TextBox 52"/>
          <p:cNvSpPr txBox="1"/>
          <p:nvPr/>
        </p:nvSpPr>
        <p:spPr>
          <a:xfrm>
            <a:off x="6439060" y="1784311"/>
            <a:ext cx="652544"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0000"/>
                </a:solidFill>
                <a:effectLst/>
                <a:uLnTx/>
                <a:uFillTx/>
                <a:latin typeface="Calibri"/>
                <a:ea typeface=""/>
                <a:cs typeface="Calibri"/>
              </a:rPr>
              <a:t>D</a:t>
            </a:r>
          </a:p>
        </p:txBody>
      </p:sp>
      <p:sp>
        <p:nvSpPr>
          <p:cNvPr id="54" name="TextBox 53"/>
          <p:cNvSpPr txBox="1"/>
          <p:nvPr/>
        </p:nvSpPr>
        <p:spPr>
          <a:xfrm>
            <a:off x="5461856" y="1014804"/>
            <a:ext cx="57477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6FF00"/>
                </a:solidFill>
                <a:effectLst/>
                <a:uLnTx/>
                <a:uFillTx/>
                <a:latin typeface="Calibri"/>
                <a:ea typeface=""/>
                <a:cs typeface="Calibri"/>
              </a:rPr>
              <a:t>C</a:t>
            </a:r>
          </a:p>
        </p:txBody>
      </p:sp>
    </p:spTree>
    <p:extLst>
      <p:ext uri="{BB962C8B-B14F-4D97-AF65-F5344CB8AC3E}">
        <p14:creationId xmlns:p14="http://schemas.microsoft.com/office/powerpoint/2010/main" val="32424878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p:cNvGrpSpPr/>
          <p:nvPr/>
        </p:nvGrpSpPr>
        <p:grpSpPr>
          <a:xfrm flipH="1">
            <a:off x="5792780" y="1497572"/>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 name="Group 14"/>
          <p:cNvGrpSpPr/>
          <p:nvPr/>
        </p:nvGrpSpPr>
        <p:grpSpPr>
          <a:xfrm>
            <a:off x="2586778" y="1510940"/>
            <a:ext cx="746366" cy="569028"/>
            <a:chOff x="3255493" y="4023038"/>
            <a:chExt cx="822817" cy="627248"/>
          </a:xfrm>
        </p:grpSpPr>
        <p:sp>
          <p:nvSpPr>
            <p:cNvPr id="16" name="Trapezoid 15"/>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7" name="Oval 16"/>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391150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p:cNvGrpSpPr/>
          <p:nvPr/>
        </p:nvGrpSpPr>
        <p:grpSpPr>
          <a:xfrm flipH="1">
            <a:off x="5378235" y="4855116"/>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descr="ballroom_steps_1.png"/>
          <p:cNvPicPr>
            <a:picLocks noChangeAspect="1"/>
          </p:cNvPicPr>
          <p:nvPr/>
        </p:nvPicPr>
        <p:blipFill rotWithShape="1">
          <a:blip r:embed="rId3" cstate="screen">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rot="409123">
            <a:off x="4899861" y="2347934"/>
            <a:ext cx="2301216" cy="2303371"/>
          </a:xfrm>
          <a:prstGeom prst="rect">
            <a:avLst/>
          </a:prstGeom>
        </p:spPr>
      </p:pic>
      <p:grpSp>
        <p:nvGrpSpPr>
          <p:cNvPr id="13" name="Group 12"/>
          <p:cNvGrpSpPr/>
          <p:nvPr/>
        </p:nvGrpSpPr>
        <p:grpSpPr>
          <a:xfrm>
            <a:off x="2586778" y="1510940"/>
            <a:ext cx="746366" cy="569028"/>
            <a:chOff x="3255493" y="4023038"/>
            <a:chExt cx="822817" cy="627248"/>
          </a:xfrm>
        </p:grpSpPr>
        <p:sp>
          <p:nvSpPr>
            <p:cNvPr id="14" name="Trapezoid 13"/>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5" name="Oval 14"/>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668824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p:cNvGrpSpPr/>
          <p:nvPr/>
        </p:nvGrpSpPr>
        <p:grpSpPr>
          <a:xfrm flipH="1">
            <a:off x="5378235" y="4855116"/>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descr="ballroom_steps_1.png"/>
          <p:cNvPicPr>
            <a:picLocks noChangeAspect="1"/>
          </p:cNvPicPr>
          <p:nvPr/>
        </p:nvPicPr>
        <p:blipFill rotWithShape="1">
          <a:blip r:embed="rId3" cstate="screen">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rot="409123">
            <a:off x="4899861" y="2347934"/>
            <a:ext cx="2301216" cy="2303371"/>
          </a:xfrm>
          <a:prstGeom prst="rect">
            <a:avLst/>
          </a:prstGeom>
        </p:spPr>
      </p:pic>
      <p:grpSp>
        <p:nvGrpSpPr>
          <p:cNvPr id="13" name="Group 12"/>
          <p:cNvGrpSpPr/>
          <p:nvPr/>
        </p:nvGrpSpPr>
        <p:grpSpPr>
          <a:xfrm>
            <a:off x="2586778" y="1510940"/>
            <a:ext cx="746366" cy="569028"/>
            <a:chOff x="3255493" y="4023038"/>
            <a:chExt cx="822817" cy="627248"/>
          </a:xfrm>
        </p:grpSpPr>
        <p:sp>
          <p:nvSpPr>
            <p:cNvPr id="14" name="Trapezoid 13"/>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5" name="Oval 14"/>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TextBox 16"/>
          <p:cNvSpPr txBox="1"/>
          <p:nvPr/>
        </p:nvSpPr>
        <p:spPr>
          <a:xfrm>
            <a:off x="2754884" y="574242"/>
            <a:ext cx="451115"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FFFF"/>
                </a:solidFill>
                <a:effectLst/>
                <a:uLnTx/>
                <a:uFillTx/>
                <a:latin typeface="Gill Sans"/>
                <a:ea typeface=""/>
                <a:cs typeface="Gill Sans"/>
              </a:rPr>
              <a:t>?</a:t>
            </a:r>
          </a:p>
        </p:txBody>
      </p:sp>
    </p:spTree>
    <p:extLst>
      <p:ext uri="{BB962C8B-B14F-4D97-AF65-F5344CB8AC3E}">
        <p14:creationId xmlns:p14="http://schemas.microsoft.com/office/powerpoint/2010/main" val="39888311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p:cNvGrpSpPr/>
          <p:nvPr/>
        </p:nvGrpSpPr>
        <p:grpSpPr>
          <a:xfrm flipH="1">
            <a:off x="5378235" y="4855116"/>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descr="ballroom_steps_1.png"/>
          <p:cNvPicPr>
            <a:picLocks noChangeAspect="1"/>
          </p:cNvPicPr>
          <p:nvPr/>
        </p:nvPicPr>
        <p:blipFill rotWithShape="1">
          <a:blip r:embed="rId3" cstate="screen">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rot="409123">
            <a:off x="4899861" y="2347934"/>
            <a:ext cx="2301216" cy="2303371"/>
          </a:xfrm>
          <a:prstGeom prst="rect">
            <a:avLst/>
          </a:prstGeom>
        </p:spPr>
      </p:pic>
      <p:grpSp>
        <p:nvGrpSpPr>
          <p:cNvPr id="13" name="Group 12"/>
          <p:cNvGrpSpPr/>
          <p:nvPr/>
        </p:nvGrpSpPr>
        <p:grpSpPr>
          <a:xfrm>
            <a:off x="2586778" y="1510940"/>
            <a:ext cx="746366" cy="569028"/>
            <a:chOff x="3255493" y="4023038"/>
            <a:chExt cx="822817" cy="627248"/>
          </a:xfrm>
        </p:grpSpPr>
        <p:sp>
          <p:nvSpPr>
            <p:cNvPr id="14" name="Trapezoid 13"/>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5" name="Oval 14"/>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TextBox 16"/>
          <p:cNvSpPr txBox="1"/>
          <p:nvPr/>
        </p:nvSpPr>
        <p:spPr>
          <a:xfrm>
            <a:off x="2754884" y="574242"/>
            <a:ext cx="451115"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FFFF"/>
                </a:solidFill>
                <a:effectLst/>
                <a:uLnTx/>
                <a:uFillTx/>
                <a:latin typeface="Gill Sans"/>
                <a:ea typeface=""/>
                <a:cs typeface="Gill Sans"/>
              </a:rPr>
              <a:t>?</a:t>
            </a:r>
          </a:p>
        </p:txBody>
      </p:sp>
      <p:sp>
        <p:nvSpPr>
          <p:cNvPr id="2" name="Half Frame 1"/>
          <p:cNvSpPr/>
          <p:nvPr/>
        </p:nvSpPr>
        <p:spPr>
          <a:xfrm rot="13500000">
            <a:off x="5434542" y="4893684"/>
            <a:ext cx="177502" cy="170002"/>
          </a:xfrm>
          <a:prstGeom prst="halfFrame">
            <a:avLst>
              <a:gd name="adj1" fmla="val 11274"/>
              <a:gd name="adj2" fmla="val 1127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27738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rot="1535700" flipH="1">
            <a:off x="6821656" y="2718673"/>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0" name="Group 79"/>
          <p:cNvGrpSpPr/>
          <p:nvPr/>
        </p:nvGrpSpPr>
        <p:grpSpPr>
          <a:xfrm rot="1535700" flipH="1">
            <a:off x="6637173" y="3610249"/>
            <a:ext cx="556243" cy="556301"/>
            <a:chOff x="4265703" y="2436231"/>
            <a:chExt cx="613219" cy="613219"/>
          </a:xfrm>
        </p:grpSpPr>
        <p:sp>
          <p:nvSpPr>
            <p:cNvPr id="81" name="Oval 80"/>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rot="1535700" flipH="1">
            <a:off x="7563616" y="3546198"/>
            <a:ext cx="556243" cy="556301"/>
            <a:chOff x="4265703" y="2436231"/>
            <a:chExt cx="613219" cy="613219"/>
          </a:xfrm>
        </p:grpSpPr>
        <p:sp>
          <p:nvSpPr>
            <p:cNvPr id="85" name="Oval 8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p:nvPr/>
        </p:nvGrpSpPr>
        <p:grpSpPr>
          <a:xfrm rot="1535700" flipH="1">
            <a:off x="7850757" y="2692106"/>
            <a:ext cx="556243" cy="556301"/>
            <a:chOff x="4265703" y="2436231"/>
            <a:chExt cx="613219" cy="613219"/>
          </a:xfrm>
        </p:grpSpPr>
        <p:sp>
          <p:nvSpPr>
            <p:cNvPr id="93" name="Oval 92"/>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4" name="Group 103"/>
          <p:cNvGrpSpPr/>
          <p:nvPr/>
        </p:nvGrpSpPr>
        <p:grpSpPr>
          <a:xfrm rot="1535700" flipH="1">
            <a:off x="7034743" y="4302172"/>
            <a:ext cx="556243" cy="556301"/>
            <a:chOff x="4265703" y="2436231"/>
            <a:chExt cx="613219" cy="613219"/>
          </a:xfrm>
        </p:grpSpPr>
        <p:sp>
          <p:nvSpPr>
            <p:cNvPr id="105" name="Oval 10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9" name="Left-Right Arrow 48"/>
          <p:cNvSpPr/>
          <p:nvPr/>
        </p:nvSpPr>
        <p:spPr bwMode="auto">
          <a:xfrm rot="19333029">
            <a:off x="2514612" y="2266644"/>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0" name="TextBox 49"/>
          <p:cNvSpPr txBox="1"/>
          <p:nvPr/>
        </p:nvSpPr>
        <p:spPr>
          <a:xfrm>
            <a:off x="3038676" y="123046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51" name="TextBox 50"/>
          <p:cNvSpPr txBox="1"/>
          <p:nvPr/>
        </p:nvSpPr>
        <p:spPr>
          <a:xfrm>
            <a:off x="1634670" y="1674398"/>
            <a:ext cx="1283200"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FFFF"/>
                </a:solidFill>
                <a:effectLst/>
                <a:uLnTx/>
                <a:uFillTx/>
                <a:latin typeface="Calibri"/>
                <a:ea typeface=""/>
                <a:cs typeface="Calibri"/>
              </a:rPr>
              <a:t>TFT</a:t>
            </a:r>
          </a:p>
        </p:txBody>
      </p:sp>
      <p:sp>
        <p:nvSpPr>
          <p:cNvPr id="52" name="Left-Right Arrow 51"/>
          <p:cNvSpPr/>
          <p:nvPr/>
        </p:nvSpPr>
        <p:spPr bwMode="auto">
          <a:xfrm rot="2266971" flipH="1">
            <a:off x="5107692" y="2103700"/>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3" name="TextBox 52"/>
          <p:cNvSpPr txBox="1"/>
          <p:nvPr/>
        </p:nvSpPr>
        <p:spPr>
          <a:xfrm>
            <a:off x="6439060" y="1784311"/>
            <a:ext cx="652544"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0000"/>
                </a:solidFill>
                <a:effectLst/>
                <a:uLnTx/>
                <a:uFillTx/>
                <a:latin typeface="Calibri"/>
                <a:ea typeface=""/>
                <a:cs typeface="Calibri"/>
              </a:rPr>
              <a:t>D</a:t>
            </a:r>
          </a:p>
        </p:txBody>
      </p:sp>
      <p:sp>
        <p:nvSpPr>
          <p:cNvPr id="54" name="TextBox 53"/>
          <p:cNvSpPr txBox="1"/>
          <p:nvPr/>
        </p:nvSpPr>
        <p:spPr>
          <a:xfrm>
            <a:off x="5461856" y="1014804"/>
            <a:ext cx="57477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6FF00"/>
                </a:solidFill>
                <a:effectLst/>
                <a:uLnTx/>
                <a:uFillTx/>
                <a:latin typeface="Calibri"/>
                <a:ea typeface=""/>
                <a:cs typeface="Calibri"/>
              </a:rPr>
              <a:t>C</a:t>
            </a:r>
          </a:p>
        </p:txBody>
      </p:sp>
      <p:sp>
        <p:nvSpPr>
          <p:cNvPr id="55" name="Left-Right Arrow 54"/>
          <p:cNvSpPr/>
          <p:nvPr/>
        </p:nvSpPr>
        <p:spPr bwMode="auto">
          <a:xfrm>
            <a:off x="3902555" y="4184283"/>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6" name="TextBox 55"/>
          <p:cNvSpPr txBox="1"/>
          <p:nvPr/>
        </p:nvSpPr>
        <p:spPr>
          <a:xfrm>
            <a:off x="5027210" y="330801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57" name="TextBox 56"/>
          <p:cNvSpPr txBox="1"/>
          <p:nvPr/>
        </p:nvSpPr>
        <p:spPr>
          <a:xfrm>
            <a:off x="3792664" y="3285420"/>
            <a:ext cx="652544"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0000"/>
                </a:solidFill>
                <a:effectLst/>
                <a:uLnTx/>
                <a:uFillTx/>
                <a:latin typeface="Calibri"/>
                <a:ea typeface=""/>
                <a:cs typeface="Calibri"/>
              </a:rPr>
              <a:t>D</a:t>
            </a:r>
          </a:p>
        </p:txBody>
      </p:sp>
    </p:spTree>
    <p:extLst>
      <p:ext uri="{BB962C8B-B14F-4D97-AF65-F5344CB8AC3E}">
        <p14:creationId xmlns:p14="http://schemas.microsoft.com/office/powerpoint/2010/main" val="8950286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321"/>
            <a:ext cx="7772400" cy="1061975"/>
          </a:xfrm>
        </p:spPr>
        <p:txBody>
          <a:bodyPr/>
          <a:lstStyle/>
          <a:p>
            <a:r>
              <a:rPr lang="en-US" dirty="0">
                <a:solidFill>
                  <a:srgbClr val="0000FF"/>
                </a:solidFill>
                <a:latin typeface="Gill Sans MT" panose="020B0502020104020203" pitchFamily="34" charset="77"/>
                <a:cs typeface="Century Gothic"/>
              </a:rPr>
              <a:t>What is a Game?</a:t>
            </a:r>
          </a:p>
        </p:txBody>
      </p:sp>
      <p:pic>
        <p:nvPicPr>
          <p:cNvPr id="4" name="Picture 3"/>
          <p:cNvPicPr>
            <a:picLocks noChangeAspect="1"/>
          </p:cNvPicPr>
          <p:nvPr/>
        </p:nvPicPr>
        <p:blipFill>
          <a:blip r:embed="rId2"/>
          <a:stretch>
            <a:fillRect/>
          </a:stretch>
        </p:blipFill>
        <p:spPr>
          <a:xfrm>
            <a:off x="2521149" y="1061086"/>
            <a:ext cx="4026181" cy="3009570"/>
          </a:xfrm>
          <a:prstGeom prst="rect">
            <a:avLst/>
          </a:prstGeom>
          <a:ln>
            <a:noFill/>
          </a:ln>
          <a:effectLst>
            <a:softEdge rad="112500"/>
          </a:effectLst>
        </p:spPr>
      </p:pic>
      <p:sp>
        <p:nvSpPr>
          <p:cNvPr id="5" name="Title 1"/>
          <p:cNvSpPr txBox="1">
            <a:spLocks/>
          </p:cNvSpPr>
          <p:nvPr/>
        </p:nvSpPr>
        <p:spPr>
          <a:xfrm>
            <a:off x="925919" y="4289902"/>
            <a:ext cx="7292162" cy="230053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Any situation in which different </a:t>
            </a:r>
            <a:r>
              <a:rPr kumimoji="0" lang="en-US" sz="1800" b="1"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players</a:t>
            </a: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 compete to </a:t>
            </a:r>
            <a:r>
              <a:rPr kumimoji="0" lang="en-US" sz="1800" b="0" i="0" u="none" strike="noStrike" kern="1200" cap="none" spc="0" normalizeH="0" baseline="0" noProof="0" dirty="0" err="1">
                <a:ln>
                  <a:noFill/>
                </a:ln>
                <a:solidFill>
                  <a:srgbClr val="000090"/>
                </a:solidFill>
                <a:effectLst/>
                <a:uLnTx/>
                <a:uFillTx/>
                <a:latin typeface="Gill Sans MT" panose="020B0502020104020203" pitchFamily="34" charset="77"/>
                <a:ea typeface="+mj-ea"/>
                <a:cs typeface="Arial"/>
              </a:rPr>
              <a:t>maximise</a:t>
            </a: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 a </a:t>
            </a:r>
            <a:r>
              <a:rPr kumimoji="0" lang="en-US" sz="1800" b="1"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payoff</a:t>
            </a: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endParaRPr>
          </a:p>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Players</a:t>
            </a: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 may be people, businesses, animals, computers, etc.</a:t>
            </a:r>
          </a:p>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endParaRPr kumimoji="0" lang="en-US" sz="1800" b="1"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endParaRPr>
          </a:p>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Payoff</a:t>
            </a: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 could be profit, reproductive fitness, utility, etc.</a:t>
            </a:r>
          </a:p>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endPar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endParaRPr>
          </a:p>
          <a:p>
            <a:pPr marL="285750" marR="0" lvl="0" indent="-285750" algn="l" defTabSz="457200" rtl="0" eaLnBrk="1" fontAlgn="auto" latinLnBrk="0" hangingPunct="1">
              <a:lnSpc>
                <a:spcPct val="100000"/>
              </a:lnSpc>
              <a:spcBef>
                <a:spcPct val="0"/>
              </a:spcBef>
              <a:spcAft>
                <a:spcPts val="0"/>
              </a:spcAft>
              <a:buClrTx/>
              <a:buSzTx/>
              <a:buFont typeface="Arial"/>
              <a:buChar char="•"/>
              <a:tabLst/>
              <a:defRPr/>
            </a:pPr>
            <a:r>
              <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rPr>
              <a:t>The payoff to each player depends on decisions that they all make.</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90"/>
              </a:solidFill>
              <a:effectLst/>
              <a:uLnTx/>
              <a:uFillTx/>
              <a:latin typeface="Gill Sans MT" panose="020B0502020104020203" pitchFamily="34" charset="77"/>
              <a:ea typeface="+mj-ea"/>
              <a:cs typeface="Arial"/>
            </a:endParaRPr>
          </a:p>
        </p:txBody>
      </p:sp>
    </p:spTree>
    <p:extLst>
      <p:ext uri="{BB962C8B-B14F-4D97-AF65-F5344CB8AC3E}">
        <p14:creationId xmlns:p14="http://schemas.microsoft.com/office/powerpoint/2010/main" val="277048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4896000" y="6566761"/>
            <a:ext cx="4190401" cy="1974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marL="0" marR="0" lvl="0" indent="0" algn="l" defTabSz="457200" rtl="0" eaLnBrk="1" fontAlgn="base" latinLnBrk="0" hangingPunct="1">
              <a:lnSpc>
                <a:spcPct val="100000"/>
              </a:lnSpc>
              <a:spcBef>
                <a:spcPct val="0"/>
              </a:spcBef>
              <a:spcAft>
                <a:spcPct val="0"/>
              </a:spcAft>
              <a:buClrTx/>
              <a:buSzTx/>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kumimoji="0" lang="en-US" sz="726" b="0" i="0" u="none" strike="noStrike" kern="1200" cap="none" spc="0" normalizeH="0" baseline="0" noProof="0" dirty="0">
                <a:ln>
                  <a:noFill/>
                </a:ln>
                <a:solidFill>
                  <a:srgbClr val="2D2DB9">
                    <a:lumMod val="60000"/>
                    <a:lumOff val="40000"/>
                  </a:srgbClr>
                </a:solidFill>
                <a:effectLst/>
                <a:uLnTx/>
                <a:uFillTx/>
                <a:latin typeface="Calibri" charset="0"/>
                <a:ea typeface="ＭＳ Ｐゴシック" charset="0"/>
              </a:rPr>
              <a:t>Image: CC (Michael </a:t>
            </a:r>
            <a:r>
              <a:rPr kumimoji="0" lang="en-US" sz="726" b="0" i="0" u="none" strike="noStrike" kern="1200" cap="none" spc="0" normalizeH="0" baseline="0" noProof="0" dirty="0" err="1">
                <a:ln>
                  <a:noFill/>
                </a:ln>
                <a:solidFill>
                  <a:srgbClr val="2D2DB9">
                    <a:lumMod val="60000"/>
                    <a:lumOff val="40000"/>
                  </a:srgbClr>
                </a:solidFill>
                <a:effectLst/>
                <a:uLnTx/>
                <a:uFillTx/>
                <a:latin typeface="Calibri" charset="0"/>
                <a:ea typeface="ＭＳ Ｐゴシック" charset="0"/>
              </a:rPr>
              <a:t>Elleray</a:t>
            </a:r>
            <a:r>
              <a:rPr kumimoji="0" lang="en-US" sz="726" b="0" i="0" u="none" strike="noStrike" kern="1200" cap="none" spc="0" normalizeH="0" baseline="0" noProof="0" dirty="0">
                <a:ln>
                  <a:noFill/>
                </a:ln>
                <a:solidFill>
                  <a:srgbClr val="2D2DB9">
                    <a:lumMod val="60000"/>
                    <a:lumOff val="40000"/>
                  </a:srgbClr>
                </a:solidFill>
                <a:effectLst/>
                <a:uLnTx/>
                <a:uFillTx/>
                <a:latin typeface="Calibri" charset="0"/>
                <a:ea typeface="ＭＳ Ｐゴシック" charset="0"/>
              </a:rPr>
              <a:t>) http://</a:t>
            </a:r>
            <a:r>
              <a:rPr kumimoji="0" lang="en-US" sz="726" b="0" i="0" u="none" strike="noStrike" kern="1200" cap="none" spc="0" normalizeH="0" baseline="0" noProof="0" dirty="0" err="1">
                <a:ln>
                  <a:noFill/>
                </a:ln>
                <a:solidFill>
                  <a:srgbClr val="2D2DB9">
                    <a:lumMod val="60000"/>
                    <a:lumOff val="40000"/>
                  </a:srgbClr>
                </a:solidFill>
                <a:effectLst/>
                <a:uLnTx/>
                <a:uFillTx/>
                <a:latin typeface="Calibri" charset="0"/>
                <a:ea typeface="ＭＳ Ｐゴシック" charset="0"/>
              </a:rPr>
              <a:t>commons.wikimedia.org</a:t>
            </a:r>
            <a:r>
              <a:rPr kumimoji="0" lang="en-US" sz="726" b="0" i="0" u="none" strike="noStrike" kern="1200" cap="none" spc="0" normalizeH="0" baseline="0" noProof="0" dirty="0">
                <a:ln>
                  <a:noFill/>
                </a:ln>
                <a:solidFill>
                  <a:srgbClr val="2D2DB9">
                    <a:lumMod val="60000"/>
                    <a:lumOff val="40000"/>
                  </a:srgbClr>
                </a:solidFill>
                <a:effectLst/>
                <a:uLnTx/>
                <a:uFillTx/>
                <a:latin typeface="Calibri" charset="0"/>
                <a:ea typeface="ＭＳ Ｐゴシック" charset="0"/>
              </a:rPr>
              <a:t>/wiki/File:2012_Japan_GP_-_Vettel.jpg</a:t>
            </a:r>
          </a:p>
        </p:txBody>
      </p:sp>
      <p:pic>
        <p:nvPicPr>
          <p:cNvPr id="2" name="Picture 1" descr="2012_Japan_GP_-_Vettel.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961" y="517554"/>
            <a:ext cx="8116143" cy="5409534"/>
          </a:xfrm>
          <a:prstGeom prst="rect">
            <a:avLst/>
          </a:prstGeom>
          <a:ln>
            <a:noFill/>
          </a:ln>
          <a:effectLst>
            <a:softEdge rad="112500"/>
          </a:effectLst>
        </p:spPr>
      </p:pic>
    </p:spTree>
    <p:extLst>
      <p:ext uri="{BB962C8B-B14F-4D97-AF65-F5344CB8AC3E}">
        <p14:creationId xmlns:p14="http://schemas.microsoft.com/office/powerpoint/2010/main" val="24998388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Tree>
    <p:extLst>
      <p:ext uri="{BB962C8B-B14F-4D97-AF65-F5344CB8AC3E}">
        <p14:creationId xmlns:p14="http://schemas.microsoft.com/office/powerpoint/2010/main" val="15729762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30948" y="1991893"/>
            <a:ext cx="2232526" cy="4099066"/>
          </a:xfrm>
          <a:prstGeom prst="rect">
            <a:avLst/>
          </a:prstGeom>
          <a:ln>
            <a:noFill/>
          </a:ln>
          <a:effectLst>
            <a:softEdge rad="112500"/>
          </a:effectLst>
        </p:spPr>
      </p:pic>
    </p:spTree>
    <p:extLst>
      <p:ext uri="{BB962C8B-B14F-4D97-AF65-F5344CB8AC3E}">
        <p14:creationId xmlns:p14="http://schemas.microsoft.com/office/powerpoint/2010/main" val="13938471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30948" y="1991893"/>
            <a:ext cx="2232526" cy="4099066"/>
          </a:xfrm>
          <a:prstGeom prst="rect">
            <a:avLst/>
          </a:prstGeom>
          <a:ln>
            <a:noFill/>
          </a:ln>
          <a:effectLst>
            <a:softEdge rad="112500"/>
          </a:effectLst>
        </p:spPr>
      </p:pic>
      <p:pic>
        <p:nvPicPr>
          <p:cNvPr id="6" name="Picture 5" descr="Beike_with_duckling.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27053" y="1991894"/>
            <a:ext cx="2232527" cy="4099066"/>
          </a:xfrm>
          <a:prstGeom prst="rect">
            <a:avLst/>
          </a:prstGeom>
          <a:ln>
            <a:noFill/>
          </a:ln>
          <a:effectLst>
            <a:softEdge rad="112500"/>
          </a:effectLst>
        </p:spPr>
      </p:pic>
    </p:spTree>
    <p:extLst>
      <p:ext uri="{BB962C8B-B14F-4D97-AF65-F5344CB8AC3E}">
        <p14:creationId xmlns:p14="http://schemas.microsoft.com/office/powerpoint/2010/main" val="7662188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spTree>
    <p:extLst>
      <p:ext uri="{BB962C8B-B14F-4D97-AF65-F5344CB8AC3E}">
        <p14:creationId xmlns:p14="http://schemas.microsoft.com/office/powerpoint/2010/main" val="551388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Tree>
    <p:extLst>
      <p:ext uri="{BB962C8B-B14F-4D97-AF65-F5344CB8AC3E}">
        <p14:creationId xmlns:p14="http://schemas.microsoft.com/office/powerpoint/2010/main" val="11854836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6" name="Picture 5" descr="Beike_with_duckling.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Tree>
    <p:extLst>
      <p:ext uri="{BB962C8B-B14F-4D97-AF65-F5344CB8AC3E}">
        <p14:creationId xmlns:p14="http://schemas.microsoft.com/office/powerpoint/2010/main" val="8228373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6" name="Picture 5" descr="Beike_with_duckling.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
        <p:nvSpPr>
          <p:cNvPr id="40" name="TextBox 39"/>
          <p:cNvSpPr txBox="1"/>
          <p:nvPr/>
        </p:nvSpPr>
        <p:spPr>
          <a:xfrm flipH="1">
            <a:off x="53996" y="4327218"/>
            <a:ext cx="1814132" cy="830997"/>
          </a:xfrm>
          <a:prstGeom prst="rect">
            <a:avLst/>
          </a:prstGeom>
          <a:noFill/>
        </p:spPr>
        <p:txBody>
          <a:bodyPr wrap="square" rtlCol="0" anchor="ctr">
            <a:spAutoFit/>
          </a:bodyPr>
          <a:lstStyle/>
          <a:p>
            <a:pPr algn="ctr" fontAlgn="auto">
              <a:spcBef>
                <a:spcPts val="0"/>
              </a:spcBef>
              <a:spcAft>
                <a:spcPts val="0"/>
              </a:spcAft>
            </a:pPr>
            <a:r>
              <a:rPr lang="en-US" sz="2400" dirty="0" err="1">
                <a:solidFill>
                  <a:prstClr val="white"/>
                </a:solidFill>
                <a:latin typeface="Gill Sans" charset="0"/>
                <a:ea typeface="Gill Sans" charset="0"/>
                <a:cs typeface="Gill Sans" charset="0"/>
              </a:rPr>
              <a:t>Opponents’Decision</a:t>
            </a:r>
            <a:endParaRPr lang="en-US" sz="2400" dirty="0">
              <a:solidFill>
                <a:prstClr val="white"/>
              </a:solidFill>
              <a:latin typeface="Gill Sans" charset="0"/>
              <a:ea typeface="Gill Sans" charset="0"/>
              <a:cs typeface="Gill Sans" charset="0"/>
            </a:endParaRPr>
          </a:p>
        </p:txBody>
      </p:sp>
    </p:spTree>
    <p:extLst>
      <p:ext uri="{BB962C8B-B14F-4D97-AF65-F5344CB8AC3E}">
        <p14:creationId xmlns:p14="http://schemas.microsoft.com/office/powerpoint/2010/main" val="475632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3851" y="3779438"/>
            <a:ext cx="953380" cy="1750469"/>
          </a:xfrm>
          <a:prstGeom prst="rect">
            <a:avLst/>
          </a:prstGeom>
          <a:ln>
            <a:noFill/>
          </a:ln>
          <a:effectLst>
            <a:softEdge rad="112500"/>
          </a:effectLst>
        </p:spPr>
      </p:pic>
      <p:pic>
        <p:nvPicPr>
          <p:cNvPr id="6" name="Picture 5" descr="Beike_with_duckling.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30" name="Group 29"/>
          <p:cNvGrpSpPr/>
          <p:nvPr/>
        </p:nvGrpSpPr>
        <p:grpSpPr>
          <a:xfrm rot="2700000">
            <a:off x="2485925" y="4430755"/>
            <a:ext cx="1531566" cy="1531568"/>
            <a:chOff x="2754867" y="4430756"/>
            <a:chExt cx="1531566" cy="1531568"/>
          </a:xfrm>
        </p:grpSpPr>
        <p:sp>
          <p:nvSpPr>
            <p:cNvPr id="8" name="Half Frame 7"/>
            <p:cNvSpPr/>
            <p:nvPr/>
          </p:nvSpPr>
          <p:spPr>
            <a:xfrm>
              <a:off x="2754867" y="4430758"/>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5" name="Straight Connector 14"/>
            <p:cNvCxnSpPr/>
            <p:nvPr/>
          </p:nvCxnSpPr>
          <p:spPr>
            <a:xfrm>
              <a:off x="2754867" y="4430757"/>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54867" y="4430756"/>
              <a:ext cx="0" cy="1531568"/>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4" name="TextBox 33"/>
          <p:cNvSpPr txBox="1"/>
          <p:nvPr/>
        </p:nvSpPr>
        <p:spPr>
          <a:xfrm flipH="1">
            <a:off x="1774815" y="4008342"/>
            <a:ext cx="1077964"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5" name="TextBox 34"/>
          <p:cNvSpPr txBox="1"/>
          <p:nvPr/>
        </p:nvSpPr>
        <p:spPr>
          <a:xfrm flipH="1">
            <a:off x="3424746" y="3869842"/>
            <a:ext cx="1814132" cy="923330"/>
          </a:xfrm>
          <a:prstGeom prst="rect">
            <a:avLst/>
          </a:prstGeom>
          <a:noFill/>
        </p:spPr>
        <p:txBody>
          <a:bodyPr wrap="square" rtlCol="0">
            <a:spAutoFit/>
          </a:bodyPr>
          <a:lstStyle/>
          <a:p>
            <a:pPr algn="ctr" fontAlgn="auto">
              <a:spcBef>
                <a:spcPts val="0"/>
              </a:spcBef>
              <a:spcAft>
                <a:spcPts val="0"/>
              </a:spcAft>
            </a:pPr>
            <a:r>
              <a:rPr lang="en-US">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
        <p:nvSpPr>
          <p:cNvPr id="40" name="TextBox 39"/>
          <p:cNvSpPr txBox="1"/>
          <p:nvPr/>
        </p:nvSpPr>
        <p:spPr>
          <a:xfrm flipH="1">
            <a:off x="53996" y="4327218"/>
            <a:ext cx="1814132" cy="830997"/>
          </a:xfrm>
          <a:prstGeom prst="rect">
            <a:avLst/>
          </a:prstGeom>
          <a:noFill/>
        </p:spPr>
        <p:txBody>
          <a:bodyPr wrap="square" rtlCol="0" anchor="ctr">
            <a:spAutoFit/>
          </a:bodyPr>
          <a:lstStyle/>
          <a:p>
            <a:pPr algn="ctr" fontAlgn="auto">
              <a:spcBef>
                <a:spcPts val="0"/>
              </a:spcBef>
              <a:spcAft>
                <a:spcPts val="0"/>
              </a:spcAft>
            </a:pPr>
            <a:r>
              <a:rPr lang="en-US" sz="2400" dirty="0" err="1">
                <a:solidFill>
                  <a:prstClr val="white"/>
                </a:solidFill>
                <a:latin typeface="Gill Sans" charset="0"/>
                <a:ea typeface="Gill Sans" charset="0"/>
                <a:cs typeface="Gill Sans" charset="0"/>
              </a:rPr>
              <a:t>Opponents’Decision</a:t>
            </a:r>
            <a:endParaRPr lang="en-US" sz="2400" dirty="0">
              <a:solidFill>
                <a:prstClr val="white"/>
              </a:solidFill>
              <a:latin typeface="Gill Sans" charset="0"/>
              <a:ea typeface="Gill Sans" charset="0"/>
              <a:cs typeface="Gill Sans" charset="0"/>
            </a:endParaRPr>
          </a:p>
        </p:txBody>
      </p:sp>
    </p:spTree>
    <p:extLst>
      <p:ext uri="{BB962C8B-B14F-4D97-AF65-F5344CB8AC3E}">
        <p14:creationId xmlns:p14="http://schemas.microsoft.com/office/powerpoint/2010/main" val="1503960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76276" y="1672970"/>
            <a:ext cx="4692204" cy="4692204"/>
            <a:chOff x="156719" y="1788805"/>
            <a:chExt cx="2726608" cy="2726608"/>
          </a:xfrm>
        </p:grpSpPr>
        <p:grpSp>
          <p:nvGrpSpPr>
            <p:cNvPr id="8" name="Group 7"/>
            <p:cNvGrpSpPr/>
            <p:nvPr/>
          </p:nvGrpSpPr>
          <p:grpSpPr>
            <a:xfrm>
              <a:off x="156719" y="1788805"/>
              <a:ext cx="2726608" cy="2726608"/>
              <a:chOff x="189574" y="1918452"/>
              <a:chExt cx="2726608" cy="2726608"/>
            </a:xfrm>
          </p:grpSpPr>
          <p:grpSp>
            <p:nvGrpSpPr>
              <p:cNvPr id="13" name="Group 12"/>
              <p:cNvGrpSpPr/>
              <p:nvPr/>
            </p:nvGrpSpPr>
            <p:grpSpPr>
              <a:xfrm>
                <a:off x="189574" y="1918452"/>
                <a:ext cx="2726608" cy="2726608"/>
                <a:chOff x="545321" y="2626239"/>
                <a:chExt cx="2726608" cy="2726608"/>
              </a:xfrm>
            </p:grpSpPr>
            <p:sp>
              <p:nvSpPr>
                <p:cNvPr id="66" name="Oval 65"/>
                <p:cNvSpPr/>
                <p:nvPr/>
              </p:nvSpPr>
              <p:spPr>
                <a:xfrm>
                  <a:off x="545321" y="2626239"/>
                  <a:ext cx="2726608" cy="2726608"/>
                </a:xfrm>
                <a:prstGeom prst="ellipse">
                  <a:avLst/>
                </a:prstGeom>
                <a:gradFill flip="none" rotWithShape="1">
                  <a:gsLst>
                    <a:gs pos="0">
                      <a:schemeClr val="accent1">
                        <a:tint val="100000"/>
                        <a:shade val="100000"/>
                        <a:satMod val="130000"/>
                        <a:alpha val="29000"/>
                      </a:schemeClr>
                    </a:gs>
                    <a:gs pos="100000">
                      <a:schemeClr val="accent1">
                        <a:tint val="50000"/>
                        <a:shade val="100000"/>
                        <a:satMod val="350000"/>
                        <a:alpha val="2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45321" y="2626239"/>
                  <a:ext cx="2726608" cy="2726608"/>
                </a:xfrm>
                <a:prstGeom prst="ellipse">
                  <a:avLst/>
                </a:prstGeom>
                <a:noFill/>
                <a:ln w="762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rot="20257606">
                <a:off x="691844" y="2870200"/>
                <a:ext cx="254000" cy="254000"/>
                <a:chOff x="1047591" y="3025109"/>
                <a:chExt cx="254000" cy="254000"/>
              </a:xfrm>
            </p:grpSpPr>
            <p:sp>
              <p:nvSpPr>
                <p:cNvPr id="63" name="Oval 6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Oval 6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Oval 6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5" name="Group 14"/>
              <p:cNvGrpSpPr/>
              <p:nvPr/>
            </p:nvGrpSpPr>
            <p:grpSpPr>
              <a:xfrm rot="19878636" flipH="1">
                <a:off x="928152" y="2750314"/>
                <a:ext cx="254000" cy="254000"/>
                <a:chOff x="1047591" y="3025109"/>
                <a:chExt cx="254000" cy="254000"/>
              </a:xfrm>
            </p:grpSpPr>
            <p:sp>
              <p:nvSpPr>
                <p:cNvPr id="60" name="Oval 5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Oval 6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Oval 6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6" name="Group 15"/>
              <p:cNvGrpSpPr/>
              <p:nvPr/>
            </p:nvGrpSpPr>
            <p:grpSpPr>
              <a:xfrm rot="1437360" flipH="1">
                <a:off x="663256" y="3550014"/>
                <a:ext cx="254000" cy="254000"/>
                <a:chOff x="1047591" y="3025109"/>
                <a:chExt cx="254000" cy="254000"/>
              </a:xfrm>
            </p:grpSpPr>
            <p:sp>
              <p:nvSpPr>
                <p:cNvPr id="57" name="Oval 5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8" name="Oval 5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Oval 5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7" name="Group 16"/>
              <p:cNvGrpSpPr/>
              <p:nvPr/>
            </p:nvGrpSpPr>
            <p:grpSpPr>
              <a:xfrm rot="715720">
                <a:off x="1428587" y="2355722"/>
                <a:ext cx="254000" cy="254000"/>
                <a:chOff x="1047591" y="3025109"/>
                <a:chExt cx="254000" cy="254000"/>
              </a:xfrm>
            </p:grpSpPr>
            <p:sp>
              <p:nvSpPr>
                <p:cNvPr id="54" name="Oval 53"/>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Oval 54"/>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Oval 55"/>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8" name="Group 17"/>
              <p:cNvGrpSpPr/>
              <p:nvPr/>
            </p:nvGrpSpPr>
            <p:grpSpPr>
              <a:xfrm rot="20208132" flipH="1">
                <a:off x="1966185" y="3148236"/>
                <a:ext cx="254000" cy="254000"/>
                <a:chOff x="1047591" y="3025109"/>
                <a:chExt cx="254000" cy="254000"/>
              </a:xfrm>
            </p:grpSpPr>
            <p:sp>
              <p:nvSpPr>
                <p:cNvPr id="51" name="Oval 50"/>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Oval 51"/>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Oval 52"/>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9" name="Group 18"/>
              <p:cNvGrpSpPr/>
              <p:nvPr/>
            </p:nvGrpSpPr>
            <p:grpSpPr>
              <a:xfrm rot="163655">
                <a:off x="1570324" y="3963764"/>
                <a:ext cx="254000" cy="254000"/>
                <a:chOff x="1047591" y="3025109"/>
                <a:chExt cx="254000" cy="254000"/>
              </a:xfrm>
            </p:grpSpPr>
            <p:sp>
              <p:nvSpPr>
                <p:cNvPr id="48" name="Oval 47"/>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Oval 48"/>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Oval 49"/>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0" name="Group 19"/>
              <p:cNvGrpSpPr/>
              <p:nvPr/>
            </p:nvGrpSpPr>
            <p:grpSpPr>
              <a:xfrm rot="17756108">
                <a:off x="1240112" y="3256658"/>
                <a:ext cx="254000" cy="254000"/>
                <a:chOff x="1047591" y="3025109"/>
                <a:chExt cx="254000" cy="254000"/>
              </a:xfrm>
            </p:grpSpPr>
            <p:sp>
              <p:nvSpPr>
                <p:cNvPr id="45" name="Oval 44"/>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Oval 45"/>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Oval 46"/>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1" name="Group 20"/>
              <p:cNvGrpSpPr/>
              <p:nvPr/>
            </p:nvGrpSpPr>
            <p:grpSpPr>
              <a:xfrm rot="360133">
                <a:off x="1015988" y="4281722"/>
                <a:ext cx="254000" cy="254000"/>
                <a:chOff x="1047591" y="3025109"/>
                <a:chExt cx="254000" cy="254000"/>
              </a:xfrm>
            </p:grpSpPr>
            <p:sp>
              <p:nvSpPr>
                <p:cNvPr id="42" name="Oval 4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Oval 4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Oval 4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2" name="Group 21"/>
              <p:cNvGrpSpPr/>
              <p:nvPr/>
            </p:nvGrpSpPr>
            <p:grpSpPr>
              <a:xfrm rot="360133">
                <a:off x="919001" y="2146936"/>
                <a:ext cx="254000" cy="254000"/>
                <a:chOff x="1047591" y="3025109"/>
                <a:chExt cx="254000" cy="254000"/>
              </a:xfrm>
            </p:grpSpPr>
            <p:sp>
              <p:nvSpPr>
                <p:cNvPr id="39" name="Oval 3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Oval 3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Oval 4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3" name="Group 22"/>
              <p:cNvGrpSpPr/>
              <p:nvPr/>
            </p:nvGrpSpPr>
            <p:grpSpPr>
              <a:xfrm rot="19520002">
                <a:off x="2343991" y="3707584"/>
                <a:ext cx="254000" cy="254000"/>
                <a:chOff x="1047591" y="3025109"/>
                <a:chExt cx="254000" cy="254000"/>
              </a:xfrm>
            </p:grpSpPr>
            <p:sp>
              <p:nvSpPr>
                <p:cNvPr id="36" name="Oval 3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Oval 3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8" name="Oval 3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4" name="Group 23"/>
              <p:cNvGrpSpPr/>
              <p:nvPr/>
            </p:nvGrpSpPr>
            <p:grpSpPr>
              <a:xfrm rot="20307293" flipH="1">
                <a:off x="2060232" y="2212256"/>
                <a:ext cx="254000" cy="254000"/>
                <a:chOff x="1047591" y="3025109"/>
                <a:chExt cx="254000" cy="254000"/>
              </a:xfrm>
            </p:grpSpPr>
            <p:sp>
              <p:nvSpPr>
                <p:cNvPr id="33" name="Oval 3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5" name="Oval 3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5" name="Group 24"/>
              <p:cNvGrpSpPr/>
              <p:nvPr/>
            </p:nvGrpSpPr>
            <p:grpSpPr>
              <a:xfrm rot="1358635" flipH="1">
                <a:off x="2558085" y="2982524"/>
                <a:ext cx="254000" cy="254000"/>
                <a:chOff x="1047591" y="3025109"/>
                <a:chExt cx="254000" cy="254000"/>
              </a:xfrm>
            </p:grpSpPr>
            <p:sp>
              <p:nvSpPr>
                <p:cNvPr id="30" name="Oval 2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Oval 3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6" name="Group 25"/>
              <p:cNvGrpSpPr/>
              <p:nvPr/>
            </p:nvGrpSpPr>
            <p:grpSpPr>
              <a:xfrm rot="280091" flipH="1">
                <a:off x="1836080" y="3980771"/>
                <a:ext cx="254000" cy="254000"/>
                <a:chOff x="1047591" y="3025109"/>
                <a:chExt cx="254000" cy="254000"/>
              </a:xfrm>
            </p:grpSpPr>
            <p:sp>
              <p:nvSpPr>
                <p:cNvPr id="27" name="Oval 2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Oval 2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sp>
          <p:nvSpPr>
            <p:cNvPr id="9" name="Lightning Bolt 8"/>
            <p:cNvSpPr/>
            <p:nvPr/>
          </p:nvSpPr>
          <p:spPr>
            <a:xfrm rot="998289">
              <a:off x="1638780" y="3584412"/>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0" name="Lightning Bolt 9"/>
            <p:cNvSpPr/>
            <p:nvPr/>
          </p:nvSpPr>
          <p:spPr>
            <a:xfrm flipH="1">
              <a:off x="1824459" y="3591799"/>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1" name="Lightning Bolt 10"/>
            <p:cNvSpPr/>
            <p:nvPr/>
          </p:nvSpPr>
          <p:spPr>
            <a:xfrm rot="20658630">
              <a:off x="639042" y="2496477"/>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2" name="Lightning Bolt 11"/>
            <p:cNvSpPr/>
            <p:nvPr/>
          </p:nvSpPr>
          <p:spPr>
            <a:xfrm rot="19446902" flipH="1">
              <a:off x="786540" y="2441274"/>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grpSp>
      <p:sp>
        <p:nvSpPr>
          <p:cNvPr id="14337" name="Title 1"/>
          <p:cNvSpPr>
            <a:spLocks noGrp="1"/>
          </p:cNvSpPr>
          <p:nvPr>
            <p:ph type="ctrTitle"/>
          </p:nvPr>
        </p:nvSpPr>
        <p:spPr>
          <a:xfrm>
            <a:off x="0" y="0"/>
            <a:ext cx="9144000" cy="1470025"/>
          </a:xfrm>
        </p:spPr>
        <p:txBody>
          <a:bodyPr/>
          <a:lstStyle/>
          <a:p>
            <a:pPr eaLnBrk="1" hangingPunct="1"/>
            <a:r>
              <a:rPr lang="en-US" b="0" dirty="0">
                <a:solidFill>
                  <a:srgbClr val="FFC000"/>
                </a:solidFill>
                <a:latin typeface="Gill Sans" charset="0"/>
                <a:ea typeface="Gill Sans" charset="0"/>
                <a:cs typeface="Gill Sans" charset="0"/>
              </a:rPr>
              <a:t>CASA0011: Agent-Based Modelling</a:t>
            </a:r>
          </a:p>
        </p:txBody>
      </p:sp>
      <p:sp>
        <p:nvSpPr>
          <p:cNvPr id="4" name="TextBox 3"/>
          <p:cNvSpPr txBox="1"/>
          <p:nvPr/>
        </p:nvSpPr>
        <p:spPr>
          <a:xfrm>
            <a:off x="348587" y="1385154"/>
            <a:ext cx="6099175" cy="5447645"/>
          </a:xfrm>
          <a:prstGeom prst="rect">
            <a:avLst/>
          </a:prstGeom>
          <a:noFill/>
          <a:ln>
            <a:noFill/>
          </a:ln>
        </p:spPr>
        <p:txBody>
          <a:bodyPr>
            <a:spAutoFit/>
          </a:bodyPr>
          <a:lstStyle/>
          <a:p>
            <a:pPr fontAlgn="auto">
              <a:spcBef>
                <a:spcPts val="0"/>
              </a:spcBef>
              <a:spcAft>
                <a:spcPts val="0"/>
              </a:spcAft>
              <a:defRPr/>
            </a:pPr>
            <a:r>
              <a:rPr lang="en-US" sz="3200" dirty="0" err="1">
                <a:effectLst>
                  <a:outerShdw blurRad="50800" dist="76200" dir="2700000" algn="tl" rotWithShape="0">
                    <a:prstClr val="black">
                      <a:alpha val="76000"/>
                    </a:prstClr>
                  </a:outerShdw>
                </a:effectLst>
                <a:latin typeface="Gill Sans" charset="0"/>
                <a:ea typeface="Gill Sans" charset="0"/>
                <a:cs typeface="Gill Sans" charset="0"/>
              </a:rPr>
              <a:t>Dr</a:t>
            </a:r>
            <a:r>
              <a:rPr lang="en-US" sz="3200" dirty="0">
                <a:effectLst>
                  <a:outerShdw blurRad="50800" dist="76200" dir="2700000" algn="tl" rotWithShape="0">
                    <a:prstClr val="black">
                      <a:alpha val="76000"/>
                    </a:prstClr>
                  </a:outerShdw>
                </a:effectLst>
                <a:latin typeface="Gill Sans" charset="0"/>
                <a:ea typeface="Gill Sans" charset="0"/>
                <a:cs typeface="Gill Sans" charset="0"/>
              </a:rPr>
              <a:t> Sarah WISE</a:t>
            </a:r>
          </a:p>
          <a:p>
            <a:pPr fontAlgn="auto">
              <a:spcBef>
                <a:spcPts val="0"/>
              </a:spcBef>
              <a:spcAft>
                <a:spcPts val="0"/>
              </a:spcAft>
              <a:defRPr/>
            </a:pPr>
            <a:r>
              <a:rPr lang="en-US" sz="3200" dirty="0" err="1">
                <a:effectLst>
                  <a:outerShdw blurRad="50800" dist="76200" dir="2700000" algn="tl" rotWithShape="0">
                    <a:prstClr val="black">
                      <a:alpha val="76000"/>
                    </a:prstClr>
                  </a:outerShdw>
                </a:effectLst>
                <a:latin typeface="Gill Sans" charset="0"/>
                <a:ea typeface="Gill Sans" charset="0"/>
                <a:cs typeface="Gill Sans" charset="0"/>
              </a:rPr>
              <a:t>Dr</a:t>
            </a:r>
            <a:r>
              <a:rPr lang="en-US" sz="3200" dirty="0">
                <a:effectLst>
                  <a:outerShdw blurRad="50800" dist="76200" dir="2700000" algn="tl" rotWithShape="0">
                    <a:prstClr val="black">
                      <a:alpha val="76000"/>
                    </a:prstClr>
                  </a:outerShdw>
                </a:effectLst>
                <a:latin typeface="Gill Sans" charset="0"/>
                <a:ea typeface="Gill Sans" charset="0"/>
                <a:cs typeface="Gill Sans" charset="0"/>
              </a:rPr>
              <a:t> Thomas OLÉRON EVANS</a:t>
            </a:r>
          </a:p>
          <a:p>
            <a:pPr fontAlgn="auto">
              <a:spcBef>
                <a:spcPts val="0"/>
              </a:spcBef>
              <a:spcAft>
                <a:spcPts val="0"/>
              </a:spcAft>
              <a:defRPr/>
            </a:pPr>
            <a:endParaRPr lang="en-US" sz="3000" dirty="0">
              <a:effectLst>
                <a:outerShdw blurRad="50800" dist="76200" dir="2700000" algn="tl" rotWithShape="0">
                  <a:prstClr val="black">
                    <a:alpha val="76000"/>
                  </a:prstClr>
                </a:outerShdw>
              </a:effectLst>
              <a:latin typeface="Gill Sans" charset="0"/>
              <a:ea typeface="Gill Sans" charset="0"/>
              <a:cs typeface="Gill Sans" charset="0"/>
            </a:endParaRPr>
          </a:p>
          <a:p>
            <a:pPr fontAlgn="auto">
              <a:spcBef>
                <a:spcPts val="0"/>
              </a:spcBef>
              <a:spcAft>
                <a:spcPts val="0"/>
              </a:spcAft>
              <a:defRPr/>
            </a:pPr>
            <a:r>
              <a:rPr lang="en-US" sz="3000" dirty="0" err="1">
                <a:effectLst>
                  <a:outerShdw blurRad="50800" dist="76200" dir="2700000" algn="tl" rotWithShape="0">
                    <a:prstClr val="black">
                      <a:alpha val="76000"/>
                    </a:prstClr>
                  </a:outerShdw>
                </a:effectLst>
                <a:latin typeface="Gill Sans" charset="0"/>
                <a:ea typeface="Gill Sans" charset="0"/>
                <a:cs typeface="Gill Sans" charset="0"/>
              </a:rPr>
              <a:t>s.wise@ucl.ac.uk</a:t>
            </a:r>
            <a:endParaRPr lang="en-US" sz="3000" dirty="0">
              <a:effectLst>
                <a:outerShdw blurRad="50800" dist="76200" dir="2700000" algn="tl" rotWithShape="0">
                  <a:prstClr val="black">
                    <a:alpha val="76000"/>
                  </a:prstClr>
                </a:outerShdw>
              </a:effectLst>
              <a:latin typeface="Gill Sans" charset="0"/>
              <a:ea typeface="Gill Sans" charset="0"/>
              <a:cs typeface="Gill Sans" charset="0"/>
            </a:endParaRPr>
          </a:p>
          <a:p>
            <a:pPr fontAlgn="auto">
              <a:spcBef>
                <a:spcPts val="0"/>
              </a:spcBef>
              <a:spcAft>
                <a:spcPts val="0"/>
              </a:spcAft>
              <a:defRPr/>
            </a:pPr>
            <a:r>
              <a:rPr lang="en-US" sz="3000" dirty="0">
                <a:effectLst>
                  <a:outerShdw blurRad="50800" dist="76200" dir="2700000" algn="tl" rotWithShape="0">
                    <a:prstClr val="black">
                      <a:alpha val="76000"/>
                    </a:prstClr>
                  </a:outerShdw>
                </a:effectLst>
                <a:latin typeface="Gill Sans" charset="0"/>
                <a:ea typeface="Gill Sans" charset="0"/>
                <a:cs typeface="Gill Sans" charset="0"/>
              </a:rPr>
              <a:t>thomas.evans.11@ucl.ac.uk</a:t>
            </a:r>
          </a:p>
          <a:p>
            <a:pPr fontAlgn="auto">
              <a:spcBef>
                <a:spcPts val="0"/>
              </a:spcBef>
              <a:spcAft>
                <a:spcPts val="0"/>
              </a:spcAft>
              <a:defRPr/>
            </a:pPr>
            <a:endParaRPr lang="en-US" sz="2800" dirty="0">
              <a:effectLst>
                <a:outerShdw blurRad="50800" dist="76200" dir="2700000" algn="tl" rotWithShape="0">
                  <a:prstClr val="black">
                    <a:alpha val="76000"/>
                  </a:prstClr>
                </a:outerShdw>
              </a:effectLst>
              <a:latin typeface="Gill Sans" charset="0"/>
              <a:ea typeface="Gill Sans" charset="0"/>
              <a:cs typeface="Gill Sans" charset="0"/>
            </a:endParaRPr>
          </a:p>
          <a:p>
            <a:pPr fontAlgn="auto">
              <a:spcBef>
                <a:spcPts val="0"/>
              </a:spcBef>
              <a:spcAft>
                <a:spcPts val="0"/>
              </a:spcAft>
              <a:defRPr/>
            </a:pPr>
            <a:r>
              <a:rPr lang="en-US" sz="2800" dirty="0">
                <a:effectLst>
                  <a:outerShdw blurRad="50800" dist="76200" dir="2700000" algn="tl" rotWithShape="0">
                    <a:prstClr val="black">
                      <a:alpha val="76000"/>
                    </a:prstClr>
                  </a:outerShdw>
                </a:effectLst>
                <a:latin typeface="Gill Sans" charset="0"/>
                <a:ea typeface="Gill Sans" charset="0"/>
                <a:cs typeface="Gill Sans" charset="0"/>
              </a:rPr>
              <a:t>Moodle password: ABM20</a:t>
            </a:r>
            <a:endParaRPr lang="en-US" sz="3000" dirty="0">
              <a:effectLst>
                <a:outerShdw blurRad="50800" dist="76200" dir="2700000" algn="tl" rotWithShape="0">
                  <a:prstClr val="black">
                    <a:alpha val="76000"/>
                  </a:prstClr>
                </a:outerShdw>
              </a:effectLst>
              <a:latin typeface="Gill Sans" charset="0"/>
              <a:ea typeface="Gill Sans" charset="0"/>
              <a:cs typeface="Gill Sans" charset="0"/>
            </a:endParaRPr>
          </a:p>
          <a:p>
            <a:pPr fontAlgn="auto">
              <a:spcBef>
                <a:spcPts val="0"/>
              </a:spcBef>
              <a:spcAft>
                <a:spcPts val="0"/>
              </a:spcAft>
              <a:defRPr/>
            </a:pPr>
            <a:endParaRPr lang="en-US" sz="3200" dirty="0">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endParaRPr>
          </a:p>
          <a:p>
            <a:pPr fontAlgn="auto">
              <a:spcBef>
                <a:spcPts val="0"/>
              </a:spcBef>
              <a:spcAft>
                <a:spcPts val="0"/>
              </a:spcAft>
              <a:defRPr/>
            </a:pPr>
            <a:r>
              <a:rPr lang="en-US" sz="2600" dirty="0">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rPr>
              <a:t>Centre for Advanced </a:t>
            </a:r>
          </a:p>
          <a:p>
            <a:pPr fontAlgn="auto">
              <a:spcBef>
                <a:spcPts val="0"/>
              </a:spcBef>
              <a:spcAft>
                <a:spcPts val="0"/>
              </a:spcAft>
              <a:defRPr/>
            </a:pPr>
            <a:r>
              <a:rPr lang="en-US" sz="2600" dirty="0">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rPr>
              <a:t>Spatial Analysis, </a:t>
            </a:r>
          </a:p>
          <a:p>
            <a:pPr fontAlgn="auto">
              <a:spcBef>
                <a:spcPts val="0"/>
              </a:spcBef>
              <a:spcAft>
                <a:spcPts val="0"/>
              </a:spcAft>
              <a:defRPr/>
            </a:pPr>
            <a:r>
              <a:rPr lang="en-US" sz="2600" dirty="0">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rPr>
              <a:t>90 </a:t>
            </a:r>
            <a:r>
              <a:rPr lang="en-US" sz="2600" dirty="0" err="1">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rPr>
              <a:t>Tottenham</a:t>
            </a:r>
            <a:r>
              <a:rPr lang="en-US" sz="2600" dirty="0">
                <a:solidFill>
                  <a:schemeClr val="accent6">
                    <a:lumMod val="20000"/>
                    <a:lumOff val="80000"/>
                  </a:schemeClr>
                </a:solidFill>
                <a:effectLst>
                  <a:outerShdw blurRad="50800" dist="76200" dir="2700000" algn="tl" rotWithShape="0">
                    <a:prstClr val="black">
                      <a:alpha val="76000"/>
                    </a:prstClr>
                  </a:outerShdw>
                </a:effectLst>
                <a:latin typeface="Gill Sans" charset="0"/>
                <a:ea typeface="Gill Sans" charset="0"/>
                <a:cs typeface="Gill Sans" charset="0"/>
              </a:rPr>
              <a:t> Court Road</a:t>
            </a:r>
          </a:p>
          <a:p>
            <a:pPr fontAlgn="auto">
              <a:spcBef>
                <a:spcPts val="0"/>
              </a:spcBef>
              <a:spcAft>
                <a:spcPts val="0"/>
              </a:spcAft>
              <a:defRPr/>
            </a:pPr>
            <a:endParaRPr lang="en-US" sz="2800" dirty="0">
              <a:effectLst>
                <a:outerShdw blurRad="50800" dist="76200" dir="2700000" algn="tl" rotWithShape="0">
                  <a:prstClr val="black">
                    <a:alpha val="76000"/>
                  </a:prstClr>
                </a:outerShdw>
              </a:effectLst>
              <a:latin typeface="Gill Sans" charset="0"/>
              <a:ea typeface="Gill Sans" charset="0"/>
              <a:cs typeface="Gill Sans" charset="0"/>
            </a:endParaRPr>
          </a:p>
        </p:txBody>
      </p:sp>
    </p:spTree>
    <p:extLst>
      <p:ext uri="{BB962C8B-B14F-4D97-AF65-F5344CB8AC3E}">
        <p14:creationId xmlns:p14="http://schemas.microsoft.com/office/powerpoint/2010/main" val="1295419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3851" y="3779438"/>
            <a:ext cx="953380" cy="1750469"/>
          </a:xfrm>
          <a:prstGeom prst="rect">
            <a:avLst/>
          </a:prstGeom>
          <a:ln>
            <a:noFill/>
          </a:ln>
          <a:effectLst>
            <a:softEdge rad="112500"/>
          </a:effectLst>
        </p:spPr>
      </p:pic>
      <p:pic>
        <p:nvPicPr>
          <p:cNvPr id="6" name="Picture 5" descr="Beike_with_duckling.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30" name="Group 29"/>
          <p:cNvGrpSpPr/>
          <p:nvPr/>
        </p:nvGrpSpPr>
        <p:grpSpPr>
          <a:xfrm rot="2700000">
            <a:off x="2485925" y="4430755"/>
            <a:ext cx="1531566" cy="1531568"/>
            <a:chOff x="2754867" y="4430756"/>
            <a:chExt cx="1531566" cy="1531568"/>
          </a:xfrm>
        </p:grpSpPr>
        <p:sp>
          <p:nvSpPr>
            <p:cNvPr id="8" name="Half Frame 7"/>
            <p:cNvSpPr/>
            <p:nvPr/>
          </p:nvSpPr>
          <p:spPr>
            <a:xfrm>
              <a:off x="2754867" y="4430758"/>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5" name="Straight Connector 14"/>
            <p:cNvCxnSpPr/>
            <p:nvPr/>
          </p:nvCxnSpPr>
          <p:spPr>
            <a:xfrm>
              <a:off x="2754867" y="4430757"/>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54867" y="4430756"/>
              <a:ext cx="0" cy="1531568"/>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rot="2700000">
            <a:off x="5778706" y="4430755"/>
            <a:ext cx="1531566" cy="1531567"/>
            <a:chOff x="6047648" y="4430756"/>
            <a:chExt cx="1531566" cy="1531567"/>
          </a:xfrm>
        </p:grpSpPr>
        <p:sp>
          <p:nvSpPr>
            <p:cNvPr id="9" name="Half Frame 8"/>
            <p:cNvSpPr/>
            <p:nvPr/>
          </p:nvSpPr>
          <p:spPr>
            <a:xfrm>
              <a:off x="6047648" y="4430757"/>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7" name="Straight Connector 16"/>
            <p:cNvCxnSpPr/>
            <p:nvPr/>
          </p:nvCxnSpPr>
          <p:spPr>
            <a:xfrm>
              <a:off x="6047648" y="4430756"/>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047648" y="4430756"/>
              <a:ext cx="0" cy="1531567"/>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4" name="TextBox 33"/>
          <p:cNvSpPr txBox="1"/>
          <p:nvPr/>
        </p:nvSpPr>
        <p:spPr>
          <a:xfrm flipH="1">
            <a:off x="1774815" y="4008342"/>
            <a:ext cx="1077964"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5" name="TextBox 34"/>
          <p:cNvSpPr txBox="1"/>
          <p:nvPr/>
        </p:nvSpPr>
        <p:spPr>
          <a:xfrm flipH="1">
            <a:off x="3424746" y="3869842"/>
            <a:ext cx="1814132" cy="923330"/>
          </a:xfrm>
          <a:prstGeom prst="rect">
            <a:avLst/>
          </a:prstGeom>
          <a:noFill/>
        </p:spPr>
        <p:txBody>
          <a:bodyPr wrap="square" rtlCol="0">
            <a:spAutoFit/>
          </a:bodyPr>
          <a:lstStyle/>
          <a:p>
            <a:pPr algn="ctr" fontAlgn="auto">
              <a:spcBef>
                <a:spcPts val="0"/>
              </a:spcBef>
              <a:spcAft>
                <a:spcPts val="0"/>
              </a:spcAft>
            </a:pPr>
            <a:r>
              <a:rPr lang="en-US">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6" name="TextBox 35"/>
          <p:cNvSpPr txBox="1"/>
          <p:nvPr/>
        </p:nvSpPr>
        <p:spPr>
          <a:xfrm flipH="1">
            <a:off x="5108487" y="4008342"/>
            <a:ext cx="1077439"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7" name="TextBox 36"/>
          <p:cNvSpPr txBox="1"/>
          <p:nvPr/>
        </p:nvSpPr>
        <p:spPr>
          <a:xfrm flipH="1">
            <a:off x="7120825" y="3869842"/>
            <a:ext cx="999677" cy="923330"/>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
        <p:nvSpPr>
          <p:cNvPr id="40" name="TextBox 39"/>
          <p:cNvSpPr txBox="1"/>
          <p:nvPr/>
        </p:nvSpPr>
        <p:spPr>
          <a:xfrm flipH="1">
            <a:off x="53996" y="4327218"/>
            <a:ext cx="1814132" cy="830997"/>
          </a:xfrm>
          <a:prstGeom prst="rect">
            <a:avLst/>
          </a:prstGeom>
          <a:noFill/>
        </p:spPr>
        <p:txBody>
          <a:bodyPr wrap="square" rtlCol="0" anchor="ctr">
            <a:spAutoFit/>
          </a:bodyPr>
          <a:lstStyle/>
          <a:p>
            <a:pPr algn="ctr" fontAlgn="auto">
              <a:spcBef>
                <a:spcPts val="0"/>
              </a:spcBef>
              <a:spcAft>
                <a:spcPts val="0"/>
              </a:spcAft>
            </a:pPr>
            <a:r>
              <a:rPr lang="en-US" sz="2400" dirty="0" err="1">
                <a:solidFill>
                  <a:prstClr val="white"/>
                </a:solidFill>
                <a:latin typeface="Gill Sans" charset="0"/>
                <a:ea typeface="Gill Sans" charset="0"/>
                <a:cs typeface="Gill Sans" charset="0"/>
              </a:rPr>
              <a:t>Opponents’Decision</a:t>
            </a:r>
            <a:endParaRPr lang="en-US" sz="2400" dirty="0">
              <a:solidFill>
                <a:prstClr val="white"/>
              </a:solidFill>
              <a:latin typeface="Gill Sans" charset="0"/>
              <a:ea typeface="Gill Sans" charset="0"/>
              <a:cs typeface="Gill Sans" charset="0"/>
            </a:endParaRPr>
          </a:p>
        </p:txBody>
      </p:sp>
    </p:spTree>
    <p:extLst>
      <p:ext uri="{BB962C8B-B14F-4D97-AF65-F5344CB8AC3E}">
        <p14:creationId xmlns:p14="http://schemas.microsoft.com/office/powerpoint/2010/main" val="6784180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3851" y="3779438"/>
            <a:ext cx="953380" cy="1750469"/>
          </a:xfrm>
          <a:prstGeom prst="rect">
            <a:avLst/>
          </a:prstGeom>
          <a:ln>
            <a:noFill/>
          </a:ln>
          <a:effectLst>
            <a:softEdge rad="112500"/>
          </a:effectLst>
        </p:spPr>
      </p:pic>
      <p:pic>
        <p:nvPicPr>
          <p:cNvPr id="6" name="Picture 5" descr="Beike_with_duckling.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30" name="Group 29"/>
          <p:cNvGrpSpPr/>
          <p:nvPr/>
        </p:nvGrpSpPr>
        <p:grpSpPr>
          <a:xfrm rot="2700000">
            <a:off x="2485925" y="4430755"/>
            <a:ext cx="1531566" cy="1531568"/>
            <a:chOff x="2754867" y="4430756"/>
            <a:chExt cx="1531566" cy="1531568"/>
          </a:xfrm>
        </p:grpSpPr>
        <p:sp>
          <p:nvSpPr>
            <p:cNvPr id="8" name="Half Frame 7"/>
            <p:cNvSpPr/>
            <p:nvPr/>
          </p:nvSpPr>
          <p:spPr>
            <a:xfrm>
              <a:off x="2754867" y="4430758"/>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5" name="Straight Connector 14"/>
            <p:cNvCxnSpPr/>
            <p:nvPr/>
          </p:nvCxnSpPr>
          <p:spPr>
            <a:xfrm>
              <a:off x="2754867" y="4430757"/>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54867" y="4430756"/>
              <a:ext cx="0" cy="1531568"/>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rot="2700000">
            <a:off x="5778706" y="4430755"/>
            <a:ext cx="1531566" cy="1531567"/>
            <a:chOff x="6047648" y="4430756"/>
            <a:chExt cx="1531566" cy="1531567"/>
          </a:xfrm>
        </p:grpSpPr>
        <p:sp>
          <p:nvSpPr>
            <p:cNvPr id="9" name="Half Frame 8"/>
            <p:cNvSpPr/>
            <p:nvPr/>
          </p:nvSpPr>
          <p:spPr>
            <a:xfrm>
              <a:off x="6047648" y="4430757"/>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7" name="Straight Connector 16"/>
            <p:cNvCxnSpPr/>
            <p:nvPr/>
          </p:nvCxnSpPr>
          <p:spPr>
            <a:xfrm>
              <a:off x="6047648" y="4430756"/>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047648" y="4430756"/>
              <a:ext cx="0" cy="1531567"/>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4" name="TextBox 33"/>
          <p:cNvSpPr txBox="1"/>
          <p:nvPr/>
        </p:nvSpPr>
        <p:spPr>
          <a:xfrm flipH="1">
            <a:off x="1774815" y="4008342"/>
            <a:ext cx="1077964"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5" name="TextBox 34"/>
          <p:cNvSpPr txBox="1"/>
          <p:nvPr/>
        </p:nvSpPr>
        <p:spPr>
          <a:xfrm flipH="1">
            <a:off x="3424746" y="3869842"/>
            <a:ext cx="1814132" cy="923330"/>
          </a:xfrm>
          <a:prstGeom prst="rect">
            <a:avLst/>
          </a:prstGeom>
          <a:noFill/>
        </p:spPr>
        <p:txBody>
          <a:bodyPr wrap="square" rtlCol="0">
            <a:spAutoFit/>
          </a:bodyPr>
          <a:lstStyle/>
          <a:p>
            <a:pPr algn="ctr" fontAlgn="auto">
              <a:spcBef>
                <a:spcPts val="0"/>
              </a:spcBef>
              <a:spcAft>
                <a:spcPts val="0"/>
              </a:spcAft>
            </a:pPr>
            <a:r>
              <a:rPr lang="en-US">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6" name="TextBox 35"/>
          <p:cNvSpPr txBox="1"/>
          <p:nvPr/>
        </p:nvSpPr>
        <p:spPr>
          <a:xfrm flipH="1">
            <a:off x="5108487" y="4008342"/>
            <a:ext cx="1077439"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7" name="TextBox 36"/>
          <p:cNvSpPr txBox="1"/>
          <p:nvPr/>
        </p:nvSpPr>
        <p:spPr>
          <a:xfrm flipH="1">
            <a:off x="7120825" y="3869842"/>
            <a:ext cx="999677" cy="923330"/>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
        <p:nvSpPr>
          <p:cNvPr id="40" name="TextBox 39"/>
          <p:cNvSpPr txBox="1"/>
          <p:nvPr/>
        </p:nvSpPr>
        <p:spPr>
          <a:xfrm flipH="1">
            <a:off x="53996" y="4327218"/>
            <a:ext cx="1814132" cy="830997"/>
          </a:xfrm>
          <a:prstGeom prst="rect">
            <a:avLst/>
          </a:prstGeom>
          <a:noFill/>
        </p:spPr>
        <p:txBody>
          <a:bodyPr wrap="square" rtlCol="0" anchor="ctr">
            <a:spAutoFit/>
          </a:bodyPr>
          <a:lstStyle/>
          <a:p>
            <a:pPr algn="ctr" fontAlgn="auto">
              <a:spcBef>
                <a:spcPts val="0"/>
              </a:spcBef>
              <a:spcAft>
                <a:spcPts val="0"/>
              </a:spcAft>
            </a:pPr>
            <a:r>
              <a:rPr lang="en-US" sz="2400" dirty="0" err="1">
                <a:solidFill>
                  <a:prstClr val="white"/>
                </a:solidFill>
                <a:latin typeface="Gill Sans" charset="0"/>
                <a:ea typeface="Gill Sans" charset="0"/>
                <a:cs typeface="Gill Sans" charset="0"/>
              </a:rPr>
              <a:t>Opponents’Decision</a:t>
            </a:r>
            <a:endParaRPr lang="en-US" sz="2400" dirty="0">
              <a:solidFill>
                <a:prstClr val="white"/>
              </a:solidFill>
              <a:latin typeface="Gill Sans" charset="0"/>
              <a:ea typeface="Gill Sans" charset="0"/>
              <a:cs typeface="Gill Sans" charset="0"/>
            </a:endParaRPr>
          </a:p>
        </p:txBody>
      </p:sp>
      <p:sp>
        <p:nvSpPr>
          <p:cNvPr id="41" name="TextBox 40"/>
          <p:cNvSpPr txBox="1"/>
          <p:nvPr/>
        </p:nvSpPr>
        <p:spPr>
          <a:xfrm flipH="1">
            <a:off x="1715191"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0.8</a:t>
            </a:r>
          </a:p>
        </p:txBody>
      </p:sp>
      <p:sp>
        <p:nvSpPr>
          <p:cNvPr id="42" name="TextBox 41"/>
          <p:cNvSpPr txBox="1"/>
          <p:nvPr/>
        </p:nvSpPr>
        <p:spPr>
          <a:xfrm flipH="1">
            <a:off x="3874002"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0.2</a:t>
            </a:r>
          </a:p>
        </p:txBody>
      </p:sp>
      <p:sp>
        <p:nvSpPr>
          <p:cNvPr id="43" name="TextBox 42"/>
          <p:cNvSpPr txBox="1"/>
          <p:nvPr/>
        </p:nvSpPr>
        <p:spPr>
          <a:xfrm flipH="1">
            <a:off x="5014268"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0.01</a:t>
            </a:r>
          </a:p>
        </p:txBody>
      </p:sp>
      <p:sp>
        <p:nvSpPr>
          <p:cNvPr id="44" name="TextBox 43"/>
          <p:cNvSpPr txBox="1"/>
          <p:nvPr/>
        </p:nvSpPr>
        <p:spPr>
          <a:xfrm flipH="1">
            <a:off x="7176347" y="5381875"/>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0.5</a:t>
            </a:r>
          </a:p>
        </p:txBody>
      </p:sp>
    </p:spTree>
    <p:extLst>
      <p:ext uri="{BB962C8B-B14F-4D97-AF65-F5344CB8AC3E}">
        <p14:creationId xmlns:p14="http://schemas.microsoft.com/office/powerpoint/2010/main" val="18029598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2203"/>
            <a:ext cx="9143999" cy="1107996"/>
          </a:xfrm>
          <a:prstGeom prst="rect">
            <a:avLst/>
          </a:prstGeom>
          <a:noFill/>
        </p:spPr>
        <p:txBody>
          <a:bodyPr wrap="square" rtlCol="0">
            <a:spAutoFit/>
          </a:bodyPr>
          <a:lstStyle/>
          <a:p>
            <a:pPr algn="ctr" fontAlgn="auto">
              <a:spcBef>
                <a:spcPts val="0"/>
              </a:spcBef>
              <a:spcAft>
                <a:spcPts val="0"/>
              </a:spcAft>
            </a:pPr>
            <a:r>
              <a:rPr lang="en-US" sz="6600" dirty="0">
                <a:solidFill>
                  <a:srgbClr val="FFB74E"/>
                </a:solidFill>
                <a:latin typeface="Gill Sans"/>
                <a:ea typeface=""/>
                <a:cs typeface="Gill Sans"/>
              </a:rPr>
              <a:t>Example</a:t>
            </a:r>
            <a:endParaRPr lang="en-US" sz="3600" dirty="0">
              <a:solidFill>
                <a:srgbClr val="FFB74E"/>
              </a:solidFill>
              <a:latin typeface="Gill Sans"/>
              <a:ea typeface=""/>
              <a:cs typeface="Gill Sans"/>
            </a:endParaRPr>
          </a:p>
        </p:txBody>
      </p:sp>
      <p:sp>
        <p:nvSpPr>
          <p:cNvPr id="2" name="Rectangle 1"/>
          <p:cNvSpPr/>
          <p:nvPr/>
        </p:nvSpPr>
        <p:spPr>
          <a:xfrm>
            <a:off x="5481053" y="6602771"/>
            <a:ext cx="3662946" cy="246221"/>
          </a:xfrm>
          <a:prstGeom prst="rect">
            <a:avLst/>
          </a:prstGeom>
        </p:spPr>
        <p:txBody>
          <a:bodyPr wrap="square">
            <a:spAutoFit/>
          </a:bodyPr>
          <a:lstStyle/>
          <a:p>
            <a:pPr fontAlgn="auto">
              <a:spcBef>
                <a:spcPts val="0"/>
              </a:spcBef>
              <a:spcAft>
                <a:spcPts val="0"/>
              </a:spcAft>
            </a:pPr>
            <a:r>
              <a:rPr lang="en-US" sz="1000" dirty="0">
                <a:solidFill>
                  <a:prstClr val="black">
                    <a:lumMod val="75000"/>
                    <a:lumOff val="25000"/>
                  </a:prstClr>
                </a:solidFill>
                <a:latin typeface="Calibri"/>
                <a:ea typeface=""/>
                <a:cs typeface=""/>
              </a:rPr>
              <a:t>https://</a:t>
            </a:r>
            <a:r>
              <a:rPr lang="en-US" sz="1000" dirty="0" err="1">
                <a:solidFill>
                  <a:prstClr val="black">
                    <a:lumMod val="75000"/>
                    <a:lumOff val="25000"/>
                  </a:prstClr>
                </a:solidFill>
                <a:latin typeface="Calibri"/>
                <a:ea typeface=""/>
                <a:cs typeface=""/>
              </a:rPr>
              <a:t>commons.wikimedia.org</a:t>
            </a:r>
            <a:r>
              <a:rPr lang="en-US" sz="1000" dirty="0">
                <a:solidFill>
                  <a:prstClr val="black">
                    <a:lumMod val="75000"/>
                    <a:lumOff val="25000"/>
                  </a:prstClr>
                </a:solidFill>
                <a:latin typeface="Calibri"/>
                <a:ea typeface=""/>
                <a:cs typeface=""/>
              </a:rPr>
              <a:t>/wiki/</a:t>
            </a:r>
            <a:r>
              <a:rPr lang="en-US" sz="1000" dirty="0" err="1">
                <a:solidFill>
                  <a:prstClr val="black">
                    <a:lumMod val="75000"/>
                    <a:lumOff val="25000"/>
                  </a:prstClr>
                </a:solidFill>
                <a:latin typeface="Calibri"/>
                <a:ea typeface=""/>
                <a:cs typeface=""/>
              </a:rPr>
              <a:t>File:Messi_vs_Atlante.JPG</a:t>
            </a:r>
            <a:endParaRPr lang="en-US" sz="1000" dirty="0">
              <a:solidFill>
                <a:prstClr val="black">
                  <a:lumMod val="75000"/>
                  <a:lumOff val="25000"/>
                </a:prstClr>
              </a:solidFill>
              <a:latin typeface="Calibri"/>
              <a:ea typeface=""/>
              <a:cs typeface=""/>
            </a:endParaRPr>
          </a:p>
        </p:txBody>
      </p:sp>
      <p:pic>
        <p:nvPicPr>
          <p:cNvPr id="5" name="Picture 4" descr="Messi_vs_Atlan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3851" y="3779438"/>
            <a:ext cx="953380" cy="1750469"/>
          </a:xfrm>
          <a:prstGeom prst="rect">
            <a:avLst/>
          </a:prstGeom>
          <a:ln>
            <a:noFill/>
          </a:ln>
          <a:effectLst>
            <a:softEdge rad="112500"/>
          </a:effectLst>
        </p:spPr>
      </p:pic>
      <p:pic>
        <p:nvPicPr>
          <p:cNvPr id="6" name="Picture 5" descr="Beike_with_duckling.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7376" y="2137815"/>
            <a:ext cx="886330" cy="1627360"/>
          </a:xfrm>
          <a:prstGeom prst="rect">
            <a:avLst/>
          </a:prstGeom>
          <a:ln>
            <a:noFill/>
          </a:ln>
          <a:effectLst>
            <a:softEdge rad="112500"/>
          </a:effectLst>
        </p:spPr>
      </p:pic>
      <p:sp>
        <p:nvSpPr>
          <p:cNvPr id="7" name="Half Frame 6"/>
          <p:cNvSpPr/>
          <p:nvPr/>
        </p:nvSpPr>
        <p:spPr>
          <a:xfrm rot="2700000">
            <a:off x="4039553" y="2718500"/>
            <a:ext cx="1531566" cy="1531566"/>
          </a:xfrm>
          <a:prstGeom prst="halfFrame">
            <a:avLst>
              <a:gd name="adj1" fmla="val 0"/>
              <a:gd name="adj2" fmla="val 0"/>
            </a:avLst>
          </a:prstGeom>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30" name="Group 29"/>
          <p:cNvGrpSpPr/>
          <p:nvPr/>
        </p:nvGrpSpPr>
        <p:grpSpPr>
          <a:xfrm rot="2700000">
            <a:off x="2485925" y="4430755"/>
            <a:ext cx="1531566" cy="1531568"/>
            <a:chOff x="2754867" y="4430756"/>
            <a:chExt cx="1531566" cy="1531568"/>
          </a:xfrm>
        </p:grpSpPr>
        <p:sp>
          <p:nvSpPr>
            <p:cNvPr id="8" name="Half Frame 7"/>
            <p:cNvSpPr/>
            <p:nvPr/>
          </p:nvSpPr>
          <p:spPr>
            <a:xfrm>
              <a:off x="2754867" y="4430758"/>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5" name="Straight Connector 14"/>
            <p:cNvCxnSpPr/>
            <p:nvPr/>
          </p:nvCxnSpPr>
          <p:spPr>
            <a:xfrm>
              <a:off x="2754867" y="4430757"/>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54867" y="4430756"/>
              <a:ext cx="0" cy="1531568"/>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rot="2700000">
            <a:off x="5778706" y="4430755"/>
            <a:ext cx="1531566" cy="1531567"/>
            <a:chOff x="6047648" y="4430756"/>
            <a:chExt cx="1531566" cy="1531567"/>
          </a:xfrm>
        </p:grpSpPr>
        <p:sp>
          <p:nvSpPr>
            <p:cNvPr id="9" name="Half Frame 8"/>
            <p:cNvSpPr/>
            <p:nvPr/>
          </p:nvSpPr>
          <p:spPr>
            <a:xfrm>
              <a:off x="6047648" y="4430757"/>
              <a:ext cx="1531566" cy="1531566"/>
            </a:xfrm>
            <a:prstGeom prst="halfFrame">
              <a:avLst>
                <a:gd name="adj1" fmla="val 0"/>
                <a:gd name="adj2" fmla="val 0"/>
              </a:avLst>
            </a:prstGeom>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7" name="Straight Connector 16"/>
            <p:cNvCxnSpPr/>
            <p:nvPr/>
          </p:nvCxnSpPr>
          <p:spPr>
            <a:xfrm>
              <a:off x="6047648" y="4430756"/>
              <a:ext cx="1531566" cy="1"/>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047648" y="4430756"/>
              <a:ext cx="0" cy="1531567"/>
            </a:xfrm>
            <a:prstGeom prst="line">
              <a:avLst/>
            </a:prstGeom>
            <a:ln w="762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flipH="1">
            <a:off x="2344641" y="2306510"/>
            <a:ext cx="1814132" cy="830997"/>
          </a:xfrm>
          <a:prstGeom prst="rect">
            <a:avLst/>
          </a:prstGeom>
          <a:noFill/>
        </p:spPr>
        <p:txBody>
          <a:bodyPr wrap="square" rtlCol="0">
            <a:spAutoFit/>
          </a:bodyPr>
          <a:lstStyle/>
          <a:p>
            <a:pPr algn="ctr" fontAlgn="auto">
              <a:spcBef>
                <a:spcPts val="0"/>
              </a:spcBef>
              <a:spcAft>
                <a:spcPts val="0"/>
              </a:spcAft>
            </a:pPr>
            <a:r>
              <a:rPr lang="en-US" sz="2400">
                <a:solidFill>
                  <a:srgbClr val="FFFF00"/>
                </a:solidFill>
                <a:latin typeface="Gill Sans" charset="0"/>
                <a:ea typeface="Gill Sans" charset="0"/>
                <a:cs typeface="Gill Sans" charset="0"/>
              </a:rPr>
              <a:t>Field the</a:t>
            </a:r>
          </a:p>
          <a:p>
            <a:pPr algn="ctr" fontAlgn="auto">
              <a:spcBef>
                <a:spcPts val="0"/>
              </a:spcBef>
              <a:spcAft>
                <a:spcPts val="0"/>
              </a:spcAft>
            </a:pPr>
            <a:r>
              <a:rPr lang="en-US" sz="2400" dirty="0">
                <a:solidFill>
                  <a:srgbClr val="FFFF00"/>
                </a:solidFill>
                <a:latin typeface="Gill Sans" charset="0"/>
                <a:ea typeface="Gill Sans" charset="0"/>
                <a:cs typeface="Gill Sans" charset="0"/>
              </a:rPr>
              <a:t>Duck!</a:t>
            </a:r>
          </a:p>
        </p:txBody>
      </p:sp>
      <p:sp>
        <p:nvSpPr>
          <p:cNvPr id="33" name="TextBox 32"/>
          <p:cNvSpPr txBox="1"/>
          <p:nvPr/>
        </p:nvSpPr>
        <p:spPr>
          <a:xfrm flipH="1">
            <a:off x="5576828" y="2306510"/>
            <a:ext cx="1814132"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Gill Sans" charset="0"/>
                <a:ea typeface="Gill Sans" charset="0"/>
                <a:cs typeface="Gill Sans" charset="0"/>
              </a:rPr>
              <a:t>Don’t Field the Duck</a:t>
            </a:r>
          </a:p>
        </p:txBody>
      </p:sp>
      <p:sp>
        <p:nvSpPr>
          <p:cNvPr id="34" name="TextBox 33"/>
          <p:cNvSpPr txBox="1"/>
          <p:nvPr/>
        </p:nvSpPr>
        <p:spPr>
          <a:xfrm flipH="1">
            <a:off x="1774815" y="4008342"/>
            <a:ext cx="1077964"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5" name="TextBox 34"/>
          <p:cNvSpPr txBox="1"/>
          <p:nvPr/>
        </p:nvSpPr>
        <p:spPr>
          <a:xfrm flipH="1">
            <a:off x="3424746" y="3869842"/>
            <a:ext cx="1814132" cy="923330"/>
          </a:xfrm>
          <a:prstGeom prst="rect">
            <a:avLst/>
          </a:prstGeom>
          <a:noFill/>
        </p:spPr>
        <p:txBody>
          <a:bodyPr wrap="square" rtlCol="0">
            <a:spAutoFit/>
          </a:bodyPr>
          <a:lstStyle/>
          <a:p>
            <a:pPr algn="ctr" fontAlgn="auto">
              <a:spcBef>
                <a:spcPts val="0"/>
              </a:spcBef>
              <a:spcAft>
                <a:spcPts val="0"/>
              </a:spcAft>
            </a:pPr>
            <a:r>
              <a:rPr lang="en-US">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6" name="TextBox 35"/>
          <p:cNvSpPr txBox="1"/>
          <p:nvPr/>
        </p:nvSpPr>
        <p:spPr>
          <a:xfrm flipH="1">
            <a:off x="5108487" y="4008342"/>
            <a:ext cx="1077439" cy="646331"/>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7" name="TextBox 36"/>
          <p:cNvSpPr txBox="1"/>
          <p:nvPr/>
        </p:nvSpPr>
        <p:spPr>
          <a:xfrm flipH="1">
            <a:off x="7120825" y="3869842"/>
            <a:ext cx="999677" cy="923330"/>
          </a:xfrm>
          <a:prstGeom prst="rect">
            <a:avLst/>
          </a:prstGeom>
          <a:noFill/>
        </p:spPr>
        <p:txBody>
          <a:bodyPr wrap="square" rtlCol="0">
            <a:spAutoFit/>
          </a:bodyPr>
          <a:lstStyle/>
          <a:p>
            <a:pPr algn="ctr" fontAlgn="auto">
              <a:spcBef>
                <a:spcPts val="0"/>
              </a:spcBef>
              <a:spcAft>
                <a:spcPts val="0"/>
              </a:spcAft>
            </a:pPr>
            <a:r>
              <a:rPr lang="en-US" dirty="0">
                <a:solidFill>
                  <a:srgbClr val="00FFFF"/>
                </a:solidFill>
                <a:latin typeface="Gill Sans" charset="0"/>
                <a:ea typeface="Gill Sans" charset="0"/>
                <a:cs typeface="Gill Sans" charset="0"/>
              </a:rPr>
              <a:t>Don’t</a:t>
            </a:r>
          </a:p>
          <a:p>
            <a:pPr algn="ctr" fontAlgn="auto">
              <a:spcBef>
                <a:spcPts val="0"/>
              </a:spcBef>
              <a:spcAft>
                <a:spcPts val="0"/>
              </a:spcAft>
            </a:pPr>
            <a:r>
              <a:rPr lang="en-US" dirty="0">
                <a:solidFill>
                  <a:srgbClr val="00FFFF"/>
                </a:solidFill>
                <a:latin typeface="Gill Sans" charset="0"/>
                <a:ea typeface="Gill Sans" charset="0"/>
                <a:cs typeface="Gill Sans" charset="0"/>
              </a:rPr>
              <a:t>Field</a:t>
            </a:r>
          </a:p>
          <a:p>
            <a:pPr algn="ctr" fontAlgn="auto">
              <a:spcBef>
                <a:spcPts val="0"/>
              </a:spcBef>
              <a:spcAft>
                <a:spcPts val="0"/>
              </a:spcAft>
            </a:pPr>
            <a:r>
              <a:rPr lang="en-US" dirty="0">
                <a:solidFill>
                  <a:srgbClr val="00FFFF"/>
                </a:solidFill>
                <a:latin typeface="Gill Sans" charset="0"/>
                <a:ea typeface="Gill Sans" charset="0"/>
                <a:cs typeface="Gill Sans" charset="0"/>
              </a:rPr>
              <a:t>Messi</a:t>
            </a:r>
          </a:p>
        </p:txBody>
      </p:sp>
      <p:sp>
        <p:nvSpPr>
          <p:cNvPr id="39" name="TextBox 38"/>
          <p:cNvSpPr txBox="1"/>
          <p:nvPr/>
        </p:nvSpPr>
        <p:spPr>
          <a:xfrm flipH="1">
            <a:off x="53994" y="2535996"/>
            <a:ext cx="1814133" cy="830997"/>
          </a:xfrm>
          <a:prstGeom prst="rect">
            <a:avLst/>
          </a:prstGeom>
          <a:noFill/>
        </p:spPr>
        <p:txBody>
          <a:bodyPr wrap="square" rtlCol="0" anchor="ctr">
            <a:spAutoFit/>
          </a:bodyPr>
          <a:lstStyle/>
          <a:p>
            <a:pPr algn="ctr" fontAlgn="auto">
              <a:spcBef>
                <a:spcPts val="0"/>
              </a:spcBef>
              <a:spcAft>
                <a:spcPts val="0"/>
              </a:spcAft>
            </a:pPr>
            <a:r>
              <a:rPr lang="en-US" sz="2400" dirty="0">
                <a:solidFill>
                  <a:prstClr val="white"/>
                </a:solidFill>
                <a:latin typeface="Gill Sans" charset="0"/>
                <a:ea typeface="Gill Sans" charset="0"/>
                <a:cs typeface="Gill Sans" charset="0"/>
              </a:rPr>
              <a:t>Your Decision</a:t>
            </a:r>
          </a:p>
        </p:txBody>
      </p:sp>
      <p:sp>
        <p:nvSpPr>
          <p:cNvPr id="40" name="TextBox 39"/>
          <p:cNvSpPr txBox="1"/>
          <p:nvPr/>
        </p:nvSpPr>
        <p:spPr>
          <a:xfrm flipH="1">
            <a:off x="53996" y="4327218"/>
            <a:ext cx="1814132" cy="830997"/>
          </a:xfrm>
          <a:prstGeom prst="rect">
            <a:avLst/>
          </a:prstGeom>
          <a:noFill/>
        </p:spPr>
        <p:txBody>
          <a:bodyPr wrap="square" rtlCol="0" anchor="ctr">
            <a:spAutoFit/>
          </a:bodyPr>
          <a:lstStyle/>
          <a:p>
            <a:pPr algn="ctr" fontAlgn="auto">
              <a:spcBef>
                <a:spcPts val="0"/>
              </a:spcBef>
              <a:spcAft>
                <a:spcPts val="0"/>
              </a:spcAft>
            </a:pPr>
            <a:r>
              <a:rPr lang="en-US" sz="2400" dirty="0" err="1">
                <a:solidFill>
                  <a:prstClr val="white"/>
                </a:solidFill>
                <a:latin typeface="Gill Sans" charset="0"/>
                <a:ea typeface="Gill Sans" charset="0"/>
                <a:cs typeface="Gill Sans" charset="0"/>
              </a:rPr>
              <a:t>Opponents’Decision</a:t>
            </a:r>
            <a:endParaRPr lang="en-US" sz="2400" dirty="0">
              <a:solidFill>
                <a:prstClr val="white"/>
              </a:solidFill>
              <a:latin typeface="Gill Sans" charset="0"/>
              <a:ea typeface="Gill Sans" charset="0"/>
              <a:cs typeface="Gill Sans" charset="0"/>
            </a:endParaRPr>
          </a:p>
        </p:txBody>
      </p:sp>
      <p:sp>
        <p:nvSpPr>
          <p:cNvPr id="41" name="TextBox 40"/>
          <p:cNvSpPr txBox="1"/>
          <p:nvPr/>
        </p:nvSpPr>
        <p:spPr>
          <a:xfrm flipH="1">
            <a:off x="1715191"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0.8</a:t>
            </a:r>
          </a:p>
        </p:txBody>
      </p:sp>
      <p:sp>
        <p:nvSpPr>
          <p:cNvPr id="42" name="TextBox 41"/>
          <p:cNvSpPr txBox="1"/>
          <p:nvPr/>
        </p:nvSpPr>
        <p:spPr>
          <a:xfrm flipH="1">
            <a:off x="3874002"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0.2</a:t>
            </a:r>
          </a:p>
        </p:txBody>
      </p:sp>
      <p:sp>
        <p:nvSpPr>
          <p:cNvPr id="43" name="TextBox 42"/>
          <p:cNvSpPr txBox="1"/>
          <p:nvPr/>
        </p:nvSpPr>
        <p:spPr>
          <a:xfrm flipH="1">
            <a:off x="5014268" y="5373208"/>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0.01</a:t>
            </a:r>
          </a:p>
        </p:txBody>
      </p:sp>
      <p:sp>
        <p:nvSpPr>
          <p:cNvPr id="44" name="TextBox 43"/>
          <p:cNvSpPr txBox="1"/>
          <p:nvPr/>
        </p:nvSpPr>
        <p:spPr>
          <a:xfrm flipH="1">
            <a:off x="7176347" y="5381875"/>
            <a:ext cx="907067" cy="523220"/>
          </a:xfrm>
          <a:prstGeom prst="rect">
            <a:avLst/>
          </a:prstGeom>
          <a:noFill/>
        </p:spPr>
        <p:txBody>
          <a:bodyPr wrap="square" rtlCol="0" anchor="ctr">
            <a:spAutoFit/>
          </a:bodyPr>
          <a:lstStyle/>
          <a:p>
            <a:pPr algn="ctr" fontAlgn="auto">
              <a:spcBef>
                <a:spcPts val="0"/>
              </a:spcBef>
              <a:spcAft>
                <a:spcPts val="0"/>
              </a:spcAft>
            </a:pPr>
            <a:r>
              <a:rPr lang="en-US" sz="2800" dirty="0">
                <a:solidFill>
                  <a:prstClr val="white"/>
                </a:solidFill>
                <a:latin typeface="Gill Sans" charset="0"/>
                <a:ea typeface="Gill Sans" charset="0"/>
                <a:cs typeface="Gill Sans" charset="0"/>
              </a:rPr>
              <a:t>0.5</a:t>
            </a:r>
          </a:p>
        </p:txBody>
      </p:sp>
      <p:sp>
        <p:nvSpPr>
          <p:cNvPr id="3" name="Rounded Rectangle 2"/>
          <p:cNvSpPr/>
          <p:nvPr/>
        </p:nvSpPr>
        <p:spPr>
          <a:xfrm>
            <a:off x="3251706" y="3204785"/>
            <a:ext cx="3081859" cy="641931"/>
          </a:xfrm>
          <a:prstGeom prst="roundRect">
            <a:avLst>
              <a:gd name="adj" fmla="val 50000"/>
            </a:avLst>
          </a:prstGeom>
          <a:noFill/>
          <a:ln w="5715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890052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961518"/>
          </a:xfrm>
        </p:spPr>
        <p:txBody>
          <a:bodyPr/>
          <a:lstStyle/>
          <a:p>
            <a:r>
              <a:rPr lang="en-US" dirty="0">
                <a:solidFill>
                  <a:srgbClr val="0000FF"/>
                </a:solidFill>
                <a:latin typeface="Century Gothic"/>
                <a:cs typeface="Century Gothic"/>
              </a:rPr>
              <a:t>Matrix Games</a:t>
            </a:r>
          </a:p>
        </p:txBody>
      </p:sp>
      <p:graphicFrame>
        <p:nvGraphicFramePr>
          <p:cNvPr id="4" name="Table 3"/>
          <p:cNvGraphicFramePr>
            <a:graphicFrameLocks noGrp="1"/>
          </p:cNvGraphicFramePr>
          <p:nvPr>
            <p:extLst>
              <p:ext uri="{D42A27DB-BD31-4B8C-83A1-F6EECF244321}">
                <p14:modId xmlns:p14="http://schemas.microsoft.com/office/powerpoint/2010/main" val="711167526"/>
              </p:ext>
            </p:extLst>
          </p:nvPr>
        </p:nvGraphicFramePr>
        <p:xfrm>
          <a:off x="3399896" y="3204644"/>
          <a:ext cx="2782756" cy="2782756"/>
        </p:xfrm>
        <a:graphic>
          <a:graphicData uri="http://schemas.openxmlformats.org/drawingml/2006/table">
            <a:tbl>
              <a:tblPr>
                <a:tableStyleId>{5C22544A-7EE6-4342-B048-85BDC9FD1C3A}</a:tableStyleId>
              </a:tblPr>
              <a:tblGrid>
                <a:gridCol w="1391378">
                  <a:extLst>
                    <a:ext uri="{9D8B030D-6E8A-4147-A177-3AD203B41FA5}">
                      <a16:colId xmlns:a16="http://schemas.microsoft.com/office/drawing/2014/main" val="20000"/>
                    </a:ext>
                  </a:extLst>
                </a:gridCol>
                <a:gridCol w="1391378">
                  <a:extLst>
                    <a:ext uri="{9D8B030D-6E8A-4147-A177-3AD203B41FA5}">
                      <a16:colId xmlns:a16="http://schemas.microsoft.com/office/drawing/2014/main" val="20001"/>
                    </a:ext>
                  </a:extLst>
                </a:gridCol>
              </a:tblGrid>
              <a:tr h="1391378">
                <a:tc>
                  <a:txBody>
                    <a:bodyPr/>
                    <a:lstStyle/>
                    <a:p>
                      <a:endParaRPr lang="en-US" sz="3500" dirty="0"/>
                    </a:p>
                  </a:txBody>
                  <a:tcPr marL="176705" marR="176705" marT="88352" marB="88352">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3500" dirty="0"/>
                    </a:p>
                  </a:txBody>
                  <a:tcPr marL="176705" marR="176705" marT="88352" marB="88352">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1391378">
                <a:tc>
                  <a:txBody>
                    <a:bodyPr/>
                    <a:lstStyle/>
                    <a:p>
                      <a:endParaRPr lang="en-US" sz="3500" dirty="0"/>
                    </a:p>
                  </a:txBody>
                  <a:tcPr marL="176705" marR="176705" marT="88352" marB="88352">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3500" dirty="0"/>
                    </a:p>
                  </a:txBody>
                  <a:tcPr marL="176705" marR="176705" marT="88352" marB="88352">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Rectangle 6"/>
          <p:cNvSpPr/>
          <p:nvPr/>
        </p:nvSpPr>
        <p:spPr>
          <a:xfrm>
            <a:off x="2877079" y="1227227"/>
            <a:ext cx="3828389" cy="830997"/>
          </a:xfrm>
          <a:prstGeom prst="rect">
            <a:avLst/>
          </a:prstGeom>
        </p:spPr>
        <p:txBody>
          <a:bodyPr wrap="square">
            <a:spAutoFit/>
          </a:bodyPr>
          <a:lstStyle/>
          <a:p>
            <a:pPr algn="ctr" fontAlgn="auto">
              <a:spcBef>
                <a:spcPts val="0"/>
              </a:spcBef>
              <a:spcAft>
                <a:spcPts val="0"/>
              </a:spcAft>
            </a:pPr>
            <a:r>
              <a:rPr lang="en-US" sz="2400" b="1" dirty="0">
                <a:solidFill>
                  <a:srgbClr val="00B050"/>
                </a:solidFill>
                <a:latin typeface="Gill Sans MT" panose="020B0502020104020203" pitchFamily="34" charset="77"/>
                <a:ea typeface=""/>
                <a:cs typeface="Arial"/>
              </a:rPr>
              <a:t>Opponents</a:t>
            </a:r>
          </a:p>
          <a:p>
            <a:pPr algn="ctr" fontAlgn="auto">
              <a:spcBef>
                <a:spcPts val="0"/>
              </a:spcBef>
              <a:spcAft>
                <a:spcPts val="0"/>
              </a:spcAft>
            </a:pPr>
            <a:r>
              <a:rPr lang="en-US" sz="2400" dirty="0">
                <a:solidFill>
                  <a:srgbClr val="00B050"/>
                </a:solidFill>
                <a:latin typeface="Gill Sans MT" panose="020B0502020104020203" pitchFamily="34" charset="77"/>
                <a:ea typeface=""/>
                <a:cs typeface="Arial"/>
              </a:rPr>
              <a:t>(Column Player)</a:t>
            </a:r>
            <a:endParaRPr lang="en-US" sz="2400" dirty="0">
              <a:solidFill>
                <a:srgbClr val="00B050"/>
              </a:solidFill>
              <a:latin typeface="Gill Sans MT" panose="020B0502020104020203" pitchFamily="34" charset="77"/>
              <a:ea typeface=""/>
              <a:cs typeface=""/>
            </a:endParaRPr>
          </a:p>
        </p:txBody>
      </p:sp>
      <p:sp>
        <p:nvSpPr>
          <p:cNvPr id="8" name="Rectangle 7"/>
          <p:cNvSpPr/>
          <p:nvPr/>
        </p:nvSpPr>
        <p:spPr>
          <a:xfrm>
            <a:off x="151411" y="4075658"/>
            <a:ext cx="2486125" cy="830997"/>
          </a:xfrm>
          <a:prstGeom prst="rect">
            <a:avLst/>
          </a:prstGeom>
        </p:spPr>
        <p:txBody>
          <a:bodyPr wrap="square">
            <a:spAutoFit/>
          </a:bodyPr>
          <a:lstStyle/>
          <a:p>
            <a:pPr algn="ctr" fontAlgn="auto">
              <a:spcBef>
                <a:spcPts val="0"/>
              </a:spcBef>
              <a:spcAft>
                <a:spcPts val="0"/>
              </a:spcAft>
            </a:pPr>
            <a:r>
              <a:rPr lang="en-US" sz="2400" b="1" dirty="0">
                <a:solidFill>
                  <a:srgbClr val="C00000"/>
                </a:solidFill>
                <a:latin typeface="Gill Sans MT" panose="020B0502020104020203" pitchFamily="34" charset="77"/>
                <a:ea typeface=""/>
                <a:cs typeface="Arial"/>
              </a:rPr>
              <a:t>You</a:t>
            </a:r>
          </a:p>
          <a:p>
            <a:pPr algn="ctr" fontAlgn="auto">
              <a:spcBef>
                <a:spcPts val="0"/>
              </a:spcBef>
              <a:spcAft>
                <a:spcPts val="0"/>
              </a:spcAft>
            </a:pPr>
            <a:r>
              <a:rPr lang="en-US" sz="2400" dirty="0">
                <a:solidFill>
                  <a:srgbClr val="C00000"/>
                </a:solidFill>
                <a:latin typeface="Gill Sans MT" panose="020B0502020104020203" pitchFamily="34" charset="77"/>
                <a:ea typeface=""/>
                <a:cs typeface="Arial"/>
              </a:rPr>
              <a:t>(Row Player)</a:t>
            </a:r>
            <a:endParaRPr lang="en-US" sz="2400" dirty="0">
              <a:solidFill>
                <a:srgbClr val="C00000"/>
              </a:solidFill>
              <a:latin typeface="Gill Sans MT" panose="020B0502020104020203" pitchFamily="34" charset="77"/>
              <a:ea typeface=""/>
              <a:cs typeface=""/>
            </a:endParaRPr>
          </a:p>
        </p:txBody>
      </p:sp>
      <p:sp>
        <p:nvSpPr>
          <p:cNvPr id="3" name="TextBox 2">
            <a:extLst>
              <a:ext uri="{FF2B5EF4-FFF2-40B4-BE49-F238E27FC236}">
                <a16:creationId xmlns:a16="http://schemas.microsoft.com/office/drawing/2014/main" id="{4BC39F69-9A3B-DDA0-9188-ED34BDC2BFB9}"/>
              </a:ext>
            </a:extLst>
          </p:cNvPr>
          <p:cNvSpPr txBox="1"/>
          <p:nvPr/>
        </p:nvSpPr>
        <p:spPr>
          <a:xfrm>
            <a:off x="2534677" y="3572482"/>
            <a:ext cx="684804" cy="646331"/>
          </a:xfrm>
          <a:prstGeom prst="rect">
            <a:avLst/>
          </a:prstGeom>
          <a:noFill/>
        </p:spPr>
        <p:txBody>
          <a:bodyPr wrap="none" rtlCol="0">
            <a:spAutoFit/>
          </a:bodyPr>
          <a:lstStyle/>
          <a:p>
            <a:pPr algn="ctr"/>
            <a:r>
              <a:rPr lang="en-US" dirty="0">
                <a:solidFill>
                  <a:srgbClr val="C00000"/>
                </a:solidFill>
                <a:latin typeface="Gill Sans MT" panose="020B0502020104020203" pitchFamily="34" charset="77"/>
              </a:rPr>
              <a:t>Field</a:t>
            </a:r>
          </a:p>
          <a:p>
            <a:pPr algn="ctr"/>
            <a:r>
              <a:rPr lang="en-US" dirty="0">
                <a:solidFill>
                  <a:srgbClr val="C00000"/>
                </a:solidFill>
                <a:latin typeface="Gill Sans MT" panose="020B0502020104020203" pitchFamily="34" charset="77"/>
              </a:rPr>
              <a:t>Duck</a:t>
            </a:r>
          </a:p>
        </p:txBody>
      </p:sp>
      <p:sp>
        <p:nvSpPr>
          <p:cNvPr id="9" name="TextBox 8">
            <a:extLst>
              <a:ext uri="{FF2B5EF4-FFF2-40B4-BE49-F238E27FC236}">
                <a16:creationId xmlns:a16="http://schemas.microsoft.com/office/drawing/2014/main" id="{F598D9B2-8D1F-9249-56A5-237234BE1C37}"/>
              </a:ext>
            </a:extLst>
          </p:cNvPr>
          <p:cNvSpPr txBox="1"/>
          <p:nvPr/>
        </p:nvSpPr>
        <p:spPr>
          <a:xfrm>
            <a:off x="2525861" y="4869991"/>
            <a:ext cx="718851" cy="923330"/>
          </a:xfrm>
          <a:prstGeom prst="rect">
            <a:avLst/>
          </a:prstGeom>
          <a:noFill/>
        </p:spPr>
        <p:txBody>
          <a:bodyPr wrap="none" rtlCol="0">
            <a:spAutoFit/>
          </a:bodyPr>
          <a:lstStyle/>
          <a:p>
            <a:pPr algn="ctr"/>
            <a:r>
              <a:rPr lang="en-US" dirty="0">
                <a:solidFill>
                  <a:srgbClr val="C00000"/>
                </a:solidFill>
                <a:latin typeface="Gill Sans MT" panose="020B0502020104020203" pitchFamily="34" charset="77"/>
              </a:rPr>
              <a:t>Don’t</a:t>
            </a:r>
          </a:p>
          <a:p>
            <a:pPr algn="ctr"/>
            <a:r>
              <a:rPr lang="en-US" dirty="0">
                <a:solidFill>
                  <a:srgbClr val="C00000"/>
                </a:solidFill>
                <a:latin typeface="Gill Sans MT" panose="020B0502020104020203" pitchFamily="34" charset="77"/>
              </a:rPr>
              <a:t>Field</a:t>
            </a:r>
          </a:p>
          <a:p>
            <a:pPr algn="ctr"/>
            <a:r>
              <a:rPr lang="en-US" dirty="0">
                <a:solidFill>
                  <a:srgbClr val="C00000"/>
                </a:solidFill>
                <a:latin typeface="Gill Sans MT" panose="020B0502020104020203" pitchFamily="34" charset="77"/>
              </a:rPr>
              <a:t>Duck</a:t>
            </a:r>
          </a:p>
        </p:txBody>
      </p:sp>
      <p:sp>
        <p:nvSpPr>
          <p:cNvPr id="11" name="TextBox 10">
            <a:extLst>
              <a:ext uri="{FF2B5EF4-FFF2-40B4-BE49-F238E27FC236}">
                <a16:creationId xmlns:a16="http://schemas.microsoft.com/office/drawing/2014/main" id="{A373CDED-6184-3C46-734D-D2D50E596CBE}"/>
              </a:ext>
            </a:extLst>
          </p:cNvPr>
          <p:cNvSpPr txBox="1"/>
          <p:nvPr/>
        </p:nvSpPr>
        <p:spPr>
          <a:xfrm>
            <a:off x="3735165" y="2346416"/>
            <a:ext cx="702436" cy="646331"/>
          </a:xfrm>
          <a:prstGeom prst="rect">
            <a:avLst/>
          </a:prstGeom>
          <a:noFill/>
        </p:spPr>
        <p:txBody>
          <a:bodyPr wrap="none" rtlCol="0">
            <a:spAutoFit/>
          </a:bodyPr>
          <a:lstStyle/>
          <a:p>
            <a:pPr algn="ctr"/>
            <a:r>
              <a:rPr lang="en-US" dirty="0">
                <a:solidFill>
                  <a:srgbClr val="00B050"/>
                </a:solidFill>
                <a:latin typeface="Gill Sans MT" panose="020B0502020104020203" pitchFamily="34" charset="77"/>
              </a:rPr>
              <a:t>Field</a:t>
            </a:r>
          </a:p>
          <a:p>
            <a:pPr algn="ctr"/>
            <a:r>
              <a:rPr lang="en-US" dirty="0">
                <a:solidFill>
                  <a:srgbClr val="00B050"/>
                </a:solidFill>
                <a:latin typeface="Gill Sans MT" panose="020B0502020104020203" pitchFamily="34" charset="77"/>
              </a:rPr>
              <a:t>Messi</a:t>
            </a:r>
          </a:p>
        </p:txBody>
      </p:sp>
      <p:sp>
        <p:nvSpPr>
          <p:cNvPr id="12" name="TextBox 11">
            <a:extLst>
              <a:ext uri="{FF2B5EF4-FFF2-40B4-BE49-F238E27FC236}">
                <a16:creationId xmlns:a16="http://schemas.microsoft.com/office/drawing/2014/main" id="{A3C599AE-5B3F-1F4C-FE8F-2E7320EF2B6E}"/>
              </a:ext>
            </a:extLst>
          </p:cNvPr>
          <p:cNvSpPr txBox="1"/>
          <p:nvPr/>
        </p:nvSpPr>
        <p:spPr>
          <a:xfrm>
            <a:off x="5112703" y="2169769"/>
            <a:ext cx="718851" cy="923330"/>
          </a:xfrm>
          <a:prstGeom prst="rect">
            <a:avLst/>
          </a:prstGeom>
          <a:noFill/>
        </p:spPr>
        <p:txBody>
          <a:bodyPr wrap="none" rtlCol="0">
            <a:spAutoFit/>
          </a:bodyPr>
          <a:lstStyle/>
          <a:p>
            <a:pPr algn="ctr"/>
            <a:r>
              <a:rPr lang="en-US" dirty="0">
                <a:solidFill>
                  <a:srgbClr val="00B050"/>
                </a:solidFill>
                <a:latin typeface="Gill Sans MT" panose="020B0502020104020203" pitchFamily="34" charset="77"/>
              </a:rPr>
              <a:t>Don’t</a:t>
            </a:r>
          </a:p>
          <a:p>
            <a:pPr algn="ctr"/>
            <a:r>
              <a:rPr lang="en-US" dirty="0">
                <a:solidFill>
                  <a:srgbClr val="00B050"/>
                </a:solidFill>
                <a:latin typeface="Gill Sans MT" panose="020B0502020104020203" pitchFamily="34" charset="77"/>
              </a:rPr>
              <a:t>Field</a:t>
            </a:r>
          </a:p>
          <a:p>
            <a:pPr algn="ctr"/>
            <a:r>
              <a:rPr lang="en-US" dirty="0">
                <a:solidFill>
                  <a:srgbClr val="00B050"/>
                </a:solidFill>
                <a:latin typeface="Gill Sans MT" panose="020B0502020104020203" pitchFamily="34" charset="77"/>
              </a:rPr>
              <a:t>Messi</a:t>
            </a:r>
          </a:p>
        </p:txBody>
      </p:sp>
      <p:sp>
        <p:nvSpPr>
          <p:cNvPr id="13" name="TextBox 12">
            <a:extLst>
              <a:ext uri="{FF2B5EF4-FFF2-40B4-BE49-F238E27FC236}">
                <a16:creationId xmlns:a16="http://schemas.microsoft.com/office/drawing/2014/main" id="{86B21E39-C48D-7386-F842-72842129A3C7}"/>
              </a:ext>
            </a:extLst>
          </p:cNvPr>
          <p:cNvSpPr txBox="1"/>
          <p:nvPr/>
        </p:nvSpPr>
        <p:spPr>
          <a:xfrm>
            <a:off x="3458809" y="3634037"/>
            <a:ext cx="1255152" cy="461665"/>
          </a:xfrm>
          <a:prstGeom prst="rect">
            <a:avLst/>
          </a:prstGeom>
          <a:noFill/>
        </p:spPr>
        <p:txBody>
          <a:bodyPr wrap="none" rtlCol="0">
            <a:spAutoFit/>
          </a:bodyPr>
          <a:lstStyle/>
          <a:p>
            <a:pPr algn="ctr"/>
            <a:r>
              <a:rPr lang="en-US" sz="2400" dirty="0">
                <a:solidFill>
                  <a:schemeClr val="bg1"/>
                </a:solidFill>
                <a:latin typeface="Gill Sans MT" panose="020B0502020104020203" pitchFamily="34" charset="77"/>
              </a:rPr>
              <a:t>(</a:t>
            </a:r>
            <a:r>
              <a:rPr lang="en-US" sz="2400" dirty="0">
                <a:solidFill>
                  <a:srgbClr val="C00000"/>
                </a:solidFill>
                <a:latin typeface="Gill Sans MT" panose="020B0502020104020203" pitchFamily="34" charset="77"/>
              </a:rPr>
              <a:t>0.8</a:t>
            </a:r>
            <a:r>
              <a:rPr lang="en-US" sz="2400" dirty="0">
                <a:solidFill>
                  <a:schemeClr val="bg1"/>
                </a:solidFill>
                <a:latin typeface="Gill Sans MT" panose="020B0502020104020203" pitchFamily="34" charset="77"/>
              </a:rPr>
              <a:t>, </a:t>
            </a:r>
            <a:r>
              <a:rPr lang="en-US" sz="2400" dirty="0">
                <a:solidFill>
                  <a:srgbClr val="00B050"/>
                </a:solidFill>
                <a:latin typeface="Gill Sans MT" panose="020B0502020104020203" pitchFamily="34" charset="77"/>
              </a:rPr>
              <a:t>0.2</a:t>
            </a:r>
            <a:r>
              <a:rPr lang="en-US" sz="2400" dirty="0">
                <a:solidFill>
                  <a:schemeClr val="bg1"/>
                </a:solidFill>
                <a:latin typeface="Gill Sans MT" panose="020B0502020104020203" pitchFamily="34" charset="77"/>
              </a:rPr>
              <a:t>)</a:t>
            </a:r>
          </a:p>
        </p:txBody>
      </p:sp>
      <p:sp>
        <p:nvSpPr>
          <p:cNvPr id="14" name="TextBox 13">
            <a:extLst>
              <a:ext uri="{FF2B5EF4-FFF2-40B4-BE49-F238E27FC236}">
                <a16:creationId xmlns:a16="http://schemas.microsoft.com/office/drawing/2014/main" id="{A823514B-81ED-47D3-E53C-F1F489A0A947}"/>
              </a:ext>
            </a:extLst>
          </p:cNvPr>
          <p:cNvSpPr txBox="1"/>
          <p:nvPr/>
        </p:nvSpPr>
        <p:spPr>
          <a:xfrm>
            <a:off x="4852069" y="3634037"/>
            <a:ext cx="1255152" cy="461665"/>
          </a:xfrm>
          <a:prstGeom prst="rect">
            <a:avLst/>
          </a:prstGeom>
          <a:noFill/>
        </p:spPr>
        <p:txBody>
          <a:bodyPr wrap="none" rtlCol="0">
            <a:spAutoFit/>
          </a:bodyPr>
          <a:lstStyle/>
          <a:p>
            <a:pPr algn="ctr"/>
            <a:r>
              <a:rPr lang="en-US" sz="2400" dirty="0">
                <a:solidFill>
                  <a:schemeClr val="bg1"/>
                </a:solidFill>
                <a:latin typeface="Gill Sans MT" panose="020B0502020104020203" pitchFamily="34" charset="77"/>
              </a:rPr>
              <a:t>(</a:t>
            </a:r>
            <a:r>
              <a:rPr lang="en-US" sz="2400" dirty="0">
                <a:solidFill>
                  <a:srgbClr val="C00000"/>
                </a:solidFill>
                <a:latin typeface="Gill Sans MT" panose="020B0502020104020203" pitchFamily="34" charset="77"/>
              </a:rPr>
              <a:t>0.2</a:t>
            </a:r>
            <a:r>
              <a:rPr lang="en-US" sz="2400" dirty="0">
                <a:solidFill>
                  <a:schemeClr val="bg1"/>
                </a:solidFill>
                <a:latin typeface="Gill Sans MT" panose="020B0502020104020203" pitchFamily="34" charset="77"/>
              </a:rPr>
              <a:t>, </a:t>
            </a:r>
            <a:r>
              <a:rPr lang="en-US" sz="2400" dirty="0">
                <a:solidFill>
                  <a:srgbClr val="00B050"/>
                </a:solidFill>
                <a:latin typeface="Gill Sans MT" panose="020B0502020104020203" pitchFamily="34" charset="77"/>
              </a:rPr>
              <a:t>0.8</a:t>
            </a:r>
            <a:r>
              <a:rPr lang="en-US" sz="2400" dirty="0">
                <a:solidFill>
                  <a:schemeClr val="bg1"/>
                </a:solidFill>
                <a:latin typeface="Gill Sans MT" panose="020B0502020104020203" pitchFamily="34" charset="77"/>
              </a:rPr>
              <a:t>)</a:t>
            </a:r>
          </a:p>
        </p:txBody>
      </p:sp>
      <p:sp>
        <p:nvSpPr>
          <p:cNvPr id="15" name="TextBox 14">
            <a:extLst>
              <a:ext uri="{FF2B5EF4-FFF2-40B4-BE49-F238E27FC236}">
                <a16:creationId xmlns:a16="http://schemas.microsoft.com/office/drawing/2014/main" id="{C33E62DA-4743-3C96-6E56-FBFD88C4565F}"/>
              </a:ext>
            </a:extLst>
          </p:cNvPr>
          <p:cNvSpPr txBox="1"/>
          <p:nvPr/>
        </p:nvSpPr>
        <p:spPr>
          <a:xfrm>
            <a:off x="3355762" y="5074108"/>
            <a:ext cx="1508746" cy="461665"/>
          </a:xfrm>
          <a:prstGeom prst="rect">
            <a:avLst/>
          </a:prstGeom>
          <a:noFill/>
        </p:spPr>
        <p:txBody>
          <a:bodyPr wrap="none" rtlCol="0">
            <a:spAutoFit/>
          </a:bodyPr>
          <a:lstStyle/>
          <a:p>
            <a:pPr algn="ctr"/>
            <a:r>
              <a:rPr lang="en-US" sz="2400" dirty="0">
                <a:solidFill>
                  <a:schemeClr val="bg1"/>
                </a:solidFill>
                <a:latin typeface="Gill Sans MT" panose="020B0502020104020203" pitchFamily="34" charset="77"/>
              </a:rPr>
              <a:t>(</a:t>
            </a:r>
            <a:r>
              <a:rPr lang="en-US" sz="2400" dirty="0">
                <a:solidFill>
                  <a:srgbClr val="C00000"/>
                </a:solidFill>
                <a:latin typeface="Gill Sans MT" panose="020B0502020104020203" pitchFamily="34" charset="77"/>
              </a:rPr>
              <a:t>0.01</a:t>
            </a:r>
            <a:r>
              <a:rPr lang="en-US" sz="2400" dirty="0">
                <a:solidFill>
                  <a:schemeClr val="bg1"/>
                </a:solidFill>
                <a:latin typeface="Gill Sans MT" panose="020B0502020104020203" pitchFamily="34" charset="77"/>
              </a:rPr>
              <a:t>,</a:t>
            </a:r>
            <a:r>
              <a:rPr lang="en-US" sz="2400" dirty="0">
                <a:solidFill>
                  <a:srgbClr val="00B050"/>
                </a:solidFill>
                <a:latin typeface="Gill Sans MT" panose="020B0502020104020203" pitchFamily="34" charset="77"/>
              </a:rPr>
              <a:t>0.99</a:t>
            </a:r>
            <a:r>
              <a:rPr lang="en-US" sz="2400" dirty="0">
                <a:solidFill>
                  <a:schemeClr val="bg1"/>
                </a:solidFill>
                <a:latin typeface="Gill Sans MT" panose="020B0502020104020203" pitchFamily="34" charset="77"/>
              </a:rPr>
              <a:t>)</a:t>
            </a:r>
          </a:p>
        </p:txBody>
      </p:sp>
      <p:sp>
        <p:nvSpPr>
          <p:cNvPr id="16" name="TextBox 15">
            <a:extLst>
              <a:ext uri="{FF2B5EF4-FFF2-40B4-BE49-F238E27FC236}">
                <a16:creationId xmlns:a16="http://schemas.microsoft.com/office/drawing/2014/main" id="{98FEB463-4FFE-CDDF-1B93-1702CD995FF2}"/>
              </a:ext>
            </a:extLst>
          </p:cNvPr>
          <p:cNvSpPr txBox="1"/>
          <p:nvPr/>
        </p:nvSpPr>
        <p:spPr>
          <a:xfrm>
            <a:off x="4852069" y="5074108"/>
            <a:ext cx="1255152" cy="461665"/>
          </a:xfrm>
          <a:prstGeom prst="rect">
            <a:avLst/>
          </a:prstGeom>
          <a:noFill/>
        </p:spPr>
        <p:txBody>
          <a:bodyPr wrap="none" rtlCol="0">
            <a:spAutoFit/>
          </a:bodyPr>
          <a:lstStyle/>
          <a:p>
            <a:pPr algn="ctr"/>
            <a:r>
              <a:rPr lang="en-US" sz="2400" dirty="0">
                <a:solidFill>
                  <a:schemeClr val="bg1"/>
                </a:solidFill>
                <a:latin typeface="Gill Sans MT" panose="020B0502020104020203" pitchFamily="34" charset="77"/>
              </a:rPr>
              <a:t>(</a:t>
            </a:r>
            <a:r>
              <a:rPr lang="en-US" sz="2400" dirty="0">
                <a:solidFill>
                  <a:srgbClr val="C00000"/>
                </a:solidFill>
                <a:latin typeface="Gill Sans MT" panose="020B0502020104020203" pitchFamily="34" charset="77"/>
              </a:rPr>
              <a:t>0.5</a:t>
            </a:r>
            <a:r>
              <a:rPr lang="en-US" sz="2400" dirty="0">
                <a:solidFill>
                  <a:schemeClr val="bg1"/>
                </a:solidFill>
                <a:latin typeface="Gill Sans MT" panose="020B0502020104020203" pitchFamily="34" charset="77"/>
              </a:rPr>
              <a:t>, </a:t>
            </a:r>
            <a:r>
              <a:rPr lang="en-US" sz="2400" dirty="0">
                <a:solidFill>
                  <a:srgbClr val="00B050"/>
                </a:solidFill>
                <a:latin typeface="Gill Sans MT" panose="020B0502020104020203" pitchFamily="34" charset="77"/>
              </a:rPr>
              <a:t>0.5</a:t>
            </a:r>
            <a:r>
              <a:rPr lang="en-US" sz="2400" dirty="0">
                <a:solidFill>
                  <a:schemeClr val="bg1"/>
                </a:solidFill>
                <a:latin typeface="Gill Sans MT" panose="020B0502020104020203" pitchFamily="34" charset="77"/>
              </a:rPr>
              <a:t>)</a:t>
            </a:r>
          </a:p>
        </p:txBody>
      </p:sp>
    </p:spTree>
    <p:extLst>
      <p:ext uri="{BB962C8B-B14F-4D97-AF65-F5344CB8AC3E}">
        <p14:creationId xmlns:p14="http://schemas.microsoft.com/office/powerpoint/2010/main" val="163262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1" name="Picture 20" descr="Trinity_Test_Fireball_16ms.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631" y="1268989"/>
            <a:ext cx="7644932" cy="5155045"/>
          </a:xfrm>
          <a:prstGeom prst="rect">
            <a:avLst/>
          </a:prstGeom>
          <a:ln>
            <a:noFill/>
          </a:ln>
          <a:effectLst>
            <a:softEdge rad="112500"/>
          </a:effectLst>
        </p:spPr>
      </p:pic>
    </p:spTree>
    <p:extLst>
      <p:ext uri="{BB962C8B-B14F-4D97-AF65-F5344CB8AC3E}">
        <p14:creationId xmlns:p14="http://schemas.microsoft.com/office/powerpoint/2010/main" val="161409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3" name="Rectangle 2"/>
          <p:cNvSpPr/>
          <p:nvPr/>
        </p:nvSpPr>
        <p:spPr>
          <a:xfrm>
            <a:off x="3101474" y="1336842"/>
            <a:ext cx="3810000" cy="11764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8" name="Rectangle 7"/>
          <p:cNvSpPr/>
          <p:nvPr/>
        </p:nvSpPr>
        <p:spPr>
          <a:xfrm>
            <a:off x="3441032"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Rectangle 10"/>
          <p:cNvSpPr/>
          <p:nvPr/>
        </p:nvSpPr>
        <p:spPr>
          <a:xfrm>
            <a:off x="4617456"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Rectangle 13"/>
          <p:cNvSpPr/>
          <p:nvPr/>
        </p:nvSpPr>
        <p:spPr>
          <a:xfrm>
            <a:off x="5775160"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536410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8" name="Rectangle 7"/>
          <p:cNvSpPr/>
          <p:nvPr/>
        </p:nvSpPr>
        <p:spPr>
          <a:xfrm>
            <a:off x="3441032"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Rectangle 10"/>
          <p:cNvSpPr/>
          <p:nvPr/>
        </p:nvSpPr>
        <p:spPr>
          <a:xfrm>
            <a:off x="4617456"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Rectangle 13"/>
          <p:cNvSpPr/>
          <p:nvPr/>
        </p:nvSpPr>
        <p:spPr>
          <a:xfrm>
            <a:off x="5775160"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10469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Rectangle 10"/>
          <p:cNvSpPr/>
          <p:nvPr/>
        </p:nvSpPr>
        <p:spPr>
          <a:xfrm>
            <a:off x="4617456"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Rectangle 13"/>
          <p:cNvSpPr/>
          <p:nvPr/>
        </p:nvSpPr>
        <p:spPr>
          <a:xfrm>
            <a:off x="5775160"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82376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Rectangle 13"/>
          <p:cNvSpPr/>
          <p:nvPr/>
        </p:nvSpPr>
        <p:spPr>
          <a:xfrm>
            <a:off x="5775160" y="2617536"/>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957538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02732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0" y="3970363"/>
            <a:ext cx="8847865" cy="2887636"/>
          </a:xfrm>
        </p:spPr>
        <p:txBody>
          <a:bodyPr/>
          <a:lstStyle/>
          <a:p>
            <a:pPr algn="r" eaLnBrk="1" hangingPunct="1"/>
            <a:r>
              <a:rPr lang="en-US" b="0" dirty="0">
                <a:solidFill>
                  <a:srgbClr val="FFC000"/>
                </a:solidFill>
                <a:latin typeface="Gill Sans" charset="0"/>
                <a:ea typeface="Gill Sans" charset="0"/>
                <a:cs typeface="Gill Sans" charset="0"/>
              </a:rPr>
              <a:t>LECTURE 7</a:t>
            </a:r>
            <a:br>
              <a:rPr lang="en-US" b="0" dirty="0">
                <a:solidFill>
                  <a:srgbClr val="FFC000"/>
                </a:solidFill>
                <a:latin typeface="Gill Sans" charset="0"/>
                <a:ea typeface="Gill Sans" charset="0"/>
                <a:cs typeface="Gill Sans" charset="0"/>
              </a:rPr>
            </a:br>
            <a:br>
              <a:rPr lang="en-US" sz="1800" dirty="0">
                <a:solidFill>
                  <a:srgbClr val="66FFFF"/>
                </a:solidFill>
                <a:latin typeface="Gill Sans" charset="0"/>
                <a:ea typeface="Gill Sans" charset="0"/>
                <a:cs typeface="Gill Sans" charset="0"/>
              </a:rPr>
            </a:br>
            <a:r>
              <a:rPr lang="en-US" sz="3200" b="0" dirty="0">
                <a:solidFill>
                  <a:schemeClr val="accent6">
                    <a:lumMod val="20000"/>
                    <a:lumOff val="80000"/>
                  </a:schemeClr>
                </a:solidFill>
                <a:latin typeface="Gill Sans" charset="0"/>
                <a:ea typeface="Gill Sans" charset="0"/>
                <a:cs typeface="Gill Sans" charset="0"/>
              </a:rPr>
              <a:t>Modelling Competitive Agents</a:t>
            </a:r>
            <a:endParaRPr lang="en-US" sz="2800" b="0" dirty="0">
              <a:latin typeface="Gill Sans" charset="0"/>
              <a:ea typeface="Gill Sans" charset="0"/>
              <a:cs typeface="Gill Sans" charset="0"/>
            </a:endParaRPr>
          </a:p>
        </p:txBody>
      </p:sp>
      <p:grpSp>
        <p:nvGrpSpPr>
          <p:cNvPr id="5" name="Group 4"/>
          <p:cNvGrpSpPr/>
          <p:nvPr/>
        </p:nvGrpSpPr>
        <p:grpSpPr>
          <a:xfrm>
            <a:off x="-2441398" y="-2578397"/>
            <a:ext cx="8390936" cy="8390936"/>
            <a:chOff x="156719" y="1788805"/>
            <a:chExt cx="2726608" cy="2726608"/>
          </a:xfrm>
        </p:grpSpPr>
        <p:grpSp>
          <p:nvGrpSpPr>
            <p:cNvPr id="6" name="Group 5"/>
            <p:cNvGrpSpPr/>
            <p:nvPr/>
          </p:nvGrpSpPr>
          <p:grpSpPr>
            <a:xfrm>
              <a:off x="156719" y="1788805"/>
              <a:ext cx="2726608" cy="2726608"/>
              <a:chOff x="189574" y="1918452"/>
              <a:chExt cx="2726608" cy="2726608"/>
            </a:xfrm>
          </p:grpSpPr>
          <p:grpSp>
            <p:nvGrpSpPr>
              <p:cNvPr id="13" name="Group 12"/>
              <p:cNvGrpSpPr/>
              <p:nvPr/>
            </p:nvGrpSpPr>
            <p:grpSpPr>
              <a:xfrm>
                <a:off x="189574" y="1918452"/>
                <a:ext cx="2726608" cy="2726608"/>
                <a:chOff x="545321" y="2626239"/>
                <a:chExt cx="2726608" cy="2726608"/>
              </a:xfrm>
            </p:grpSpPr>
            <p:sp>
              <p:nvSpPr>
                <p:cNvPr id="66" name="Oval 65"/>
                <p:cNvSpPr/>
                <p:nvPr/>
              </p:nvSpPr>
              <p:spPr>
                <a:xfrm>
                  <a:off x="545321" y="2626239"/>
                  <a:ext cx="2726608" cy="2726608"/>
                </a:xfrm>
                <a:prstGeom prst="ellipse">
                  <a:avLst/>
                </a:prstGeom>
                <a:gradFill flip="none" rotWithShape="1">
                  <a:gsLst>
                    <a:gs pos="0">
                      <a:schemeClr val="accent1">
                        <a:tint val="100000"/>
                        <a:shade val="100000"/>
                        <a:satMod val="130000"/>
                        <a:alpha val="29000"/>
                      </a:schemeClr>
                    </a:gs>
                    <a:gs pos="100000">
                      <a:schemeClr val="accent1">
                        <a:tint val="50000"/>
                        <a:shade val="100000"/>
                        <a:satMod val="350000"/>
                        <a:alpha val="2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45321" y="2626239"/>
                  <a:ext cx="2726608" cy="2726608"/>
                </a:xfrm>
                <a:prstGeom prst="ellipse">
                  <a:avLst/>
                </a:prstGeom>
                <a:noFill/>
                <a:ln w="762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rot="20257606">
                <a:off x="691844" y="2870200"/>
                <a:ext cx="254000" cy="254000"/>
                <a:chOff x="1047591" y="3025109"/>
                <a:chExt cx="254000" cy="254000"/>
              </a:xfrm>
            </p:grpSpPr>
            <p:sp>
              <p:nvSpPr>
                <p:cNvPr id="63" name="Oval 6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Oval 6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Oval 6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5" name="Group 14"/>
              <p:cNvGrpSpPr/>
              <p:nvPr/>
            </p:nvGrpSpPr>
            <p:grpSpPr>
              <a:xfrm rot="19878636" flipH="1">
                <a:off x="928152" y="2750314"/>
                <a:ext cx="254000" cy="254000"/>
                <a:chOff x="1047591" y="3025109"/>
                <a:chExt cx="254000" cy="254000"/>
              </a:xfrm>
            </p:grpSpPr>
            <p:sp>
              <p:nvSpPr>
                <p:cNvPr id="60" name="Oval 5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Oval 6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Oval 6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6" name="Group 15"/>
              <p:cNvGrpSpPr/>
              <p:nvPr/>
            </p:nvGrpSpPr>
            <p:grpSpPr>
              <a:xfrm rot="1437360" flipH="1">
                <a:off x="663256" y="3550014"/>
                <a:ext cx="254000" cy="254000"/>
                <a:chOff x="1047591" y="3025109"/>
                <a:chExt cx="254000" cy="254000"/>
              </a:xfrm>
            </p:grpSpPr>
            <p:sp>
              <p:nvSpPr>
                <p:cNvPr id="57" name="Oval 5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8" name="Oval 5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Oval 5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7" name="Group 16"/>
              <p:cNvGrpSpPr/>
              <p:nvPr/>
            </p:nvGrpSpPr>
            <p:grpSpPr>
              <a:xfrm rot="715720">
                <a:off x="1428587" y="2355722"/>
                <a:ext cx="254000" cy="254000"/>
                <a:chOff x="1047591" y="3025109"/>
                <a:chExt cx="254000" cy="254000"/>
              </a:xfrm>
            </p:grpSpPr>
            <p:sp>
              <p:nvSpPr>
                <p:cNvPr id="54" name="Oval 53"/>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Oval 54"/>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Oval 55"/>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8" name="Group 17"/>
              <p:cNvGrpSpPr/>
              <p:nvPr/>
            </p:nvGrpSpPr>
            <p:grpSpPr>
              <a:xfrm rot="20208132" flipH="1">
                <a:off x="1966185" y="3148236"/>
                <a:ext cx="254000" cy="254000"/>
                <a:chOff x="1047591" y="3025109"/>
                <a:chExt cx="254000" cy="254000"/>
              </a:xfrm>
            </p:grpSpPr>
            <p:sp>
              <p:nvSpPr>
                <p:cNvPr id="51" name="Oval 50"/>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Oval 51"/>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Oval 52"/>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9" name="Group 18"/>
              <p:cNvGrpSpPr/>
              <p:nvPr/>
            </p:nvGrpSpPr>
            <p:grpSpPr>
              <a:xfrm rot="163655">
                <a:off x="1570324" y="3963764"/>
                <a:ext cx="254000" cy="254000"/>
                <a:chOff x="1047591" y="3025109"/>
                <a:chExt cx="254000" cy="254000"/>
              </a:xfrm>
            </p:grpSpPr>
            <p:sp>
              <p:nvSpPr>
                <p:cNvPr id="48" name="Oval 47"/>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Oval 48"/>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Oval 49"/>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0" name="Group 19"/>
              <p:cNvGrpSpPr/>
              <p:nvPr/>
            </p:nvGrpSpPr>
            <p:grpSpPr>
              <a:xfrm rot="17756108">
                <a:off x="1240112" y="3256658"/>
                <a:ext cx="254000" cy="254000"/>
                <a:chOff x="1047591" y="3025109"/>
                <a:chExt cx="254000" cy="254000"/>
              </a:xfrm>
            </p:grpSpPr>
            <p:sp>
              <p:nvSpPr>
                <p:cNvPr id="45" name="Oval 44"/>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Oval 45"/>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Oval 46"/>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1" name="Group 20"/>
              <p:cNvGrpSpPr/>
              <p:nvPr/>
            </p:nvGrpSpPr>
            <p:grpSpPr>
              <a:xfrm rot="360133">
                <a:off x="1015988" y="4281722"/>
                <a:ext cx="254000" cy="254000"/>
                <a:chOff x="1047591" y="3025109"/>
                <a:chExt cx="254000" cy="254000"/>
              </a:xfrm>
            </p:grpSpPr>
            <p:sp>
              <p:nvSpPr>
                <p:cNvPr id="42" name="Oval 4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Oval 4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Oval 4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2" name="Group 21"/>
              <p:cNvGrpSpPr/>
              <p:nvPr/>
            </p:nvGrpSpPr>
            <p:grpSpPr>
              <a:xfrm rot="360133">
                <a:off x="919001" y="2146936"/>
                <a:ext cx="254000" cy="254000"/>
                <a:chOff x="1047591" y="3025109"/>
                <a:chExt cx="254000" cy="254000"/>
              </a:xfrm>
            </p:grpSpPr>
            <p:sp>
              <p:nvSpPr>
                <p:cNvPr id="39" name="Oval 3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Oval 3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Oval 4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3" name="Group 22"/>
              <p:cNvGrpSpPr/>
              <p:nvPr/>
            </p:nvGrpSpPr>
            <p:grpSpPr>
              <a:xfrm rot="19520002">
                <a:off x="2343991" y="3707584"/>
                <a:ext cx="254000" cy="254000"/>
                <a:chOff x="1047591" y="3025109"/>
                <a:chExt cx="254000" cy="254000"/>
              </a:xfrm>
            </p:grpSpPr>
            <p:sp>
              <p:nvSpPr>
                <p:cNvPr id="36" name="Oval 3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Oval 3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8" name="Oval 3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4" name="Group 23"/>
              <p:cNvGrpSpPr/>
              <p:nvPr/>
            </p:nvGrpSpPr>
            <p:grpSpPr>
              <a:xfrm rot="20307293" flipH="1">
                <a:off x="2060232" y="2212256"/>
                <a:ext cx="254000" cy="254000"/>
                <a:chOff x="1047591" y="3025109"/>
                <a:chExt cx="254000" cy="254000"/>
              </a:xfrm>
            </p:grpSpPr>
            <p:sp>
              <p:nvSpPr>
                <p:cNvPr id="33" name="Oval 3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5" name="Oval 3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5" name="Group 24"/>
              <p:cNvGrpSpPr/>
              <p:nvPr/>
            </p:nvGrpSpPr>
            <p:grpSpPr>
              <a:xfrm rot="1358635" flipH="1">
                <a:off x="2558085" y="2982524"/>
                <a:ext cx="254000" cy="254000"/>
                <a:chOff x="1047591" y="3025109"/>
                <a:chExt cx="254000" cy="254000"/>
              </a:xfrm>
            </p:grpSpPr>
            <p:sp>
              <p:nvSpPr>
                <p:cNvPr id="30" name="Oval 2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Oval 3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6" name="Group 25"/>
              <p:cNvGrpSpPr/>
              <p:nvPr/>
            </p:nvGrpSpPr>
            <p:grpSpPr>
              <a:xfrm rot="280091" flipH="1">
                <a:off x="1836080" y="3980771"/>
                <a:ext cx="254000" cy="254000"/>
                <a:chOff x="1047591" y="3025109"/>
                <a:chExt cx="254000" cy="254000"/>
              </a:xfrm>
            </p:grpSpPr>
            <p:sp>
              <p:nvSpPr>
                <p:cNvPr id="27" name="Oval 2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Oval 2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sp>
          <p:nvSpPr>
            <p:cNvPr id="9" name="Lightning Bolt 8"/>
            <p:cNvSpPr/>
            <p:nvPr/>
          </p:nvSpPr>
          <p:spPr>
            <a:xfrm rot="998289">
              <a:off x="1638780" y="3584412"/>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0" name="Lightning Bolt 9"/>
            <p:cNvSpPr/>
            <p:nvPr/>
          </p:nvSpPr>
          <p:spPr>
            <a:xfrm flipH="1">
              <a:off x="1824459" y="3591799"/>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1" name="Lightning Bolt 10"/>
            <p:cNvSpPr/>
            <p:nvPr/>
          </p:nvSpPr>
          <p:spPr>
            <a:xfrm rot="20658630">
              <a:off x="639042" y="2496477"/>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2" name="Lightning Bolt 11"/>
            <p:cNvSpPr/>
            <p:nvPr/>
          </p:nvSpPr>
          <p:spPr>
            <a:xfrm rot="19446902" flipH="1">
              <a:off x="786540" y="2441274"/>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grpSp>
    </p:spTree>
    <p:extLst>
      <p:ext uri="{BB962C8B-B14F-4D97-AF65-F5344CB8AC3E}">
        <p14:creationId xmlns:p14="http://schemas.microsoft.com/office/powerpoint/2010/main" val="74730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3441032"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4617456"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44157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p:nvSpPr>
        <p:spPr>
          <a:xfrm>
            <a:off x="5775160" y="378861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274874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6" name="Rectangle 5"/>
          <p:cNvSpPr/>
          <p:nvPr/>
        </p:nvSpPr>
        <p:spPr>
          <a:xfrm>
            <a:off x="3441032"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a:xfrm>
            <a:off x="4617456"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a:xfrm>
            <a:off x="5775160" y="4986420"/>
            <a:ext cx="1090864" cy="10561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137245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Tree>
    <p:extLst>
      <p:ext uri="{BB962C8B-B14F-4D97-AF65-F5344CB8AC3E}">
        <p14:creationId xmlns:p14="http://schemas.microsoft.com/office/powerpoint/2010/main" val="662591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527"/>
            <a:ext cx="9144000" cy="961518"/>
          </a:xfrm>
        </p:spPr>
        <p:txBody>
          <a:bodyPr>
            <a:noAutofit/>
          </a:bodyPr>
          <a:lstStyle/>
          <a:p>
            <a:r>
              <a:rPr lang="en-US" sz="6000" b="0" dirty="0">
                <a:solidFill>
                  <a:srgbClr val="FFFF00"/>
                </a:solidFill>
                <a:latin typeface="Gill Sans"/>
                <a:cs typeface="Gill Sans"/>
              </a:rPr>
              <a:t>MAD</a:t>
            </a:r>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8579" y="1162045"/>
            <a:ext cx="5140158" cy="5140158"/>
          </a:xfrm>
          <a:prstGeom prst="rect">
            <a:avLst/>
          </a:prstGeom>
          <a:ln>
            <a:noFill/>
          </a:ln>
          <a:effectLst>
            <a:softEdge rad="112500"/>
          </a:effectLst>
        </p:spPr>
      </p:pic>
      <p:sp>
        <p:nvSpPr>
          <p:cNvPr id="7" name="Oval 6"/>
          <p:cNvSpPr/>
          <p:nvPr/>
        </p:nvSpPr>
        <p:spPr>
          <a:xfrm>
            <a:off x="4485745" y="3641183"/>
            <a:ext cx="1362319" cy="1387831"/>
          </a:xfrm>
          <a:prstGeom prst="ellipse">
            <a:avLst/>
          </a:prstGeom>
          <a:noFill/>
          <a:ln w="76200" cmpd="sng">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en-US">
              <a:solidFill>
                <a:prstClr val="black"/>
              </a:solidFill>
            </a:endParaRPr>
          </a:p>
        </p:txBody>
      </p:sp>
    </p:spTree>
    <p:extLst>
      <p:ext uri="{BB962C8B-B14F-4D97-AF65-F5344CB8AC3E}">
        <p14:creationId xmlns:p14="http://schemas.microsoft.com/office/powerpoint/2010/main" val="1480630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Matrix Games</a:t>
            </a:r>
          </a:p>
        </p:txBody>
      </p:sp>
      <p:pic>
        <p:nvPicPr>
          <p:cNvPr id="2" name="Picture 1" descr="Screen Shot 2014-11-07 at 16.24.3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85131" y="2141832"/>
            <a:ext cx="3489882" cy="3490055"/>
          </a:xfrm>
          <a:prstGeom prst="rect">
            <a:avLst/>
          </a:prstGeom>
        </p:spPr>
      </p:pic>
      <p:sp>
        <p:nvSpPr>
          <p:cNvPr id="4" name="TextBox 3"/>
          <p:cNvSpPr txBox="1"/>
          <p:nvPr/>
        </p:nvSpPr>
        <p:spPr>
          <a:xfrm>
            <a:off x="2089935" y="244923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1" name="TextBox 10"/>
          <p:cNvSpPr txBox="1"/>
          <p:nvPr/>
        </p:nvSpPr>
        <p:spPr>
          <a:xfrm>
            <a:off x="313501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2" name="TextBox 11"/>
          <p:cNvSpPr txBox="1"/>
          <p:nvPr/>
        </p:nvSpPr>
        <p:spPr>
          <a:xfrm>
            <a:off x="2089935" y="3624953"/>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3" name="TextBox 12"/>
          <p:cNvSpPr txBox="1"/>
          <p:nvPr/>
        </p:nvSpPr>
        <p:spPr>
          <a:xfrm>
            <a:off x="2089935" y="480066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4" name="TextBox 13"/>
          <p:cNvSpPr txBox="1"/>
          <p:nvPr/>
        </p:nvSpPr>
        <p:spPr>
          <a:xfrm>
            <a:off x="4310730"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5" name="TextBox 14"/>
          <p:cNvSpPr txBox="1"/>
          <p:nvPr/>
        </p:nvSpPr>
        <p:spPr>
          <a:xfrm>
            <a:off x="548644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Tree>
    <p:extLst>
      <p:ext uri="{BB962C8B-B14F-4D97-AF65-F5344CB8AC3E}">
        <p14:creationId xmlns:p14="http://schemas.microsoft.com/office/powerpoint/2010/main" val="13617319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Matrix Games</a:t>
            </a:r>
          </a:p>
        </p:txBody>
      </p:sp>
      <p:pic>
        <p:nvPicPr>
          <p:cNvPr id="2" name="Picture 1" descr="Screen Shot 2014-11-07 at 16.24.3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85131" y="2141832"/>
            <a:ext cx="3489882" cy="3490055"/>
          </a:xfrm>
          <a:prstGeom prst="rect">
            <a:avLst/>
          </a:prstGeom>
        </p:spPr>
      </p:pic>
      <p:sp>
        <p:nvSpPr>
          <p:cNvPr id="4" name="TextBox 3"/>
          <p:cNvSpPr txBox="1"/>
          <p:nvPr/>
        </p:nvSpPr>
        <p:spPr>
          <a:xfrm>
            <a:off x="2089935" y="244923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1" name="TextBox 10"/>
          <p:cNvSpPr txBox="1"/>
          <p:nvPr/>
        </p:nvSpPr>
        <p:spPr>
          <a:xfrm>
            <a:off x="313501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2" name="TextBox 11"/>
          <p:cNvSpPr txBox="1"/>
          <p:nvPr/>
        </p:nvSpPr>
        <p:spPr>
          <a:xfrm>
            <a:off x="2089935" y="3624953"/>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3" name="TextBox 12"/>
          <p:cNvSpPr txBox="1"/>
          <p:nvPr/>
        </p:nvSpPr>
        <p:spPr>
          <a:xfrm>
            <a:off x="2089935" y="480066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4" name="TextBox 13"/>
          <p:cNvSpPr txBox="1"/>
          <p:nvPr/>
        </p:nvSpPr>
        <p:spPr>
          <a:xfrm>
            <a:off x="4310730"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5" name="TextBox 14"/>
          <p:cNvSpPr txBox="1"/>
          <p:nvPr/>
        </p:nvSpPr>
        <p:spPr>
          <a:xfrm>
            <a:off x="548644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3" name="Oval 2"/>
          <p:cNvSpPr/>
          <p:nvPr/>
        </p:nvSpPr>
        <p:spPr bwMode="auto">
          <a:xfrm>
            <a:off x="2873745" y="2253285"/>
            <a:ext cx="979762" cy="979762"/>
          </a:xfrm>
          <a:prstGeom prst="ellipse">
            <a:avLst/>
          </a:prstGeom>
          <a:noFill/>
          <a:ln w="76200" cap="flat" cmpd="sng" algn="ctr">
            <a:solidFill>
              <a:srgbClr val="FF0000"/>
            </a:solid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hangingPunct="0">
              <a:lnSpc>
                <a:spcPct val="93000"/>
              </a:lnSpc>
              <a:buClr>
                <a:srgbClr val="000000"/>
              </a:buClr>
              <a:buSzPct val="100000"/>
            </a:pPr>
            <a:endParaRPr lang="en-US">
              <a:solidFill>
                <a:srgbClr val="FFFFFF"/>
              </a:solidFill>
              <a:latin typeface="Arial" charset="0"/>
              <a:cs typeface="MS Gothic" charset="0"/>
            </a:endParaRPr>
          </a:p>
        </p:txBody>
      </p:sp>
    </p:spTree>
    <p:extLst>
      <p:ext uri="{BB962C8B-B14F-4D97-AF65-F5344CB8AC3E}">
        <p14:creationId xmlns:p14="http://schemas.microsoft.com/office/powerpoint/2010/main" val="1379277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Matrix Games</a:t>
            </a:r>
          </a:p>
        </p:txBody>
      </p:sp>
      <p:pic>
        <p:nvPicPr>
          <p:cNvPr id="2" name="Picture 1" descr="Screen Shot 2014-11-07 at 16.24.3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85131" y="2141832"/>
            <a:ext cx="3489882" cy="3490055"/>
          </a:xfrm>
          <a:prstGeom prst="rect">
            <a:avLst/>
          </a:prstGeom>
        </p:spPr>
      </p:pic>
      <p:sp>
        <p:nvSpPr>
          <p:cNvPr id="4" name="TextBox 3"/>
          <p:cNvSpPr txBox="1"/>
          <p:nvPr/>
        </p:nvSpPr>
        <p:spPr>
          <a:xfrm>
            <a:off x="2089935" y="244923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1" name="TextBox 10"/>
          <p:cNvSpPr txBox="1"/>
          <p:nvPr/>
        </p:nvSpPr>
        <p:spPr>
          <a:xfrm>
            <a:off x="313501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2" name="TextBox 11"/>
          <p:cNvSpPr txBox="1"/>
          <p:nvPr/>
        </p:nvSpPr>
        <p:spPr>
          <a:xfrm>
            <a:off x="2089935" y="3624953"/>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3" name="TextBox 12"/>
          <p:cNvSpPr txBox="1"/>
          <p:nvPr/>
        </p:nvSpPr>
        <p:spPr>
          <a:xfrm>
            <a:off x="2089935" y="480066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4" name="TextBox 13"/>
          <p:cNvSpPr txBox="1"/>
          <p:nvPr/>
        </p:nvSpPr>
        <p:spPr>
          <a:xfrm>
            <a:off x="4310730"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5" name="TextBox 14"/>
          <p:cNvSpPr txBox="1"/>
          <p:nvPr/>
        </p:nvSpPr>
        <p:spPr>
          <a:xfrm>
            <a:off x="548644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6" name="Oval 15"/>
          <p:cNvSpPr/>
          <p:nvPr/>
        </p:nvSpPr>
        <p:spPr bwMode="auto">
          <a:xfrm>
            <a:off x="4049460" y="2253285"/>
            <a:ext cx="979762" cy="979762"/>
          </a:xfrm>
          <a:prstGeom prst="ellipse">
            <a:avLst/>
          </a:prstGeom>
          <a:noFill/>
          <a:ln w="76200" cap="flat" cmpd="sng" algn="ctr">
            <a:solidFill>
              <a:srgbClr val="FF0000"/>
            </a:solid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hangingPunct="0">
              <a:lnSpc>
                <a:spcPct val="93000"/>
              </a:lnSpc>
              <a:buClr>
                <a:srgbClr val="000000"/>
              </a:buClr>
              <a:buSzPct val="100000"/>
            </a:pPr>
            <a:endParaRPr lang="en-US">
              <a:solidFill>
                <a:srgbClr val="FFFFFF"/>
              </a:solidFill>
              <a:latin typeface="Arial" charset="0"/>
              <a:cs typeface="MS Gothic" charset="0"/>
            </a:endParaRPr>
          </a:p>
        </p:txBody>
      </p:sp>
    </p:spTree>
    <p:extLst>
      <p:ext uri="{BB962C8B-B14F-4D97-AF65-F5344CB8AC3E}">
        <p14:creationId xmlns:p14="http://schemas.microsoft.com/office/powerpoint/2010/main" val="3725320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Matrix Games</a:t>
            </a:r>
          </a:p>
        </p:txBody>
      </p:sp>
      <p:pic>
        <p:nvPicPr>
          <p:cNvPr id="2" name="Picture 1" descr="Screen Shot 2014-11-07 at 16.24.3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85131" y="2141832"/>
            <a:ext cx="3489882" cy="3490055"/>
          </a:xfrm>
          <a:prstGeom prst="rect">
            <a:avLst/>
          </a:prstGeom>
        </p:spPr>
      </p:pic>
      <p:sp>
        <p:nvSpPr>
          <p:cNvPr id="4" name="TextBox 3"/>
          <p:cNvSpPr txBox="1"/>
          <p:nvPr/>
        </p:nvSpPr>
        <p:spPr>
          <a:xfrm>
            <a:off x="2089935" y="244923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1" name="TextBox 10"/>
          <p:cNvSpPr txBox="1"/>
          <p:nvPr/>
        </p:nvSpPr>
        <p:spPr>
          <a:xfrm>
            <a:off x="313501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2" name="TextBox 11"/>
          <p:cNvSpPr txBox="1"/>
          <p:nvPr/>
        </p:nvSpPr>
        <p:spPr>
          <a:xfrm>
            <a:off x="2089935" y="3624953"/>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3" name="TextBox 12"/>
          <p:cNvSpPr txBox="1"/>
          <p:nvPr/>
        </p:nvSpPr>
        <p:spPr>
          <a:xfrm>
            <a:off x="2089935" y="480066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4" name="TextBox 13"/>
          <p:cNvSpPr txBox="1"/>
          <p:nvPr/>
        </p:nvSpPr>
        <p:spPr>
          <a:xfrm>
            <a:off x="4310730"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5" name="TextBox 14"/>
          <p:cNvSpPr txBox="1"/>
          <p:nvPr/>
        </p:nvSpPr>
        <p:spPr>
          <a:xfrm>
            <a:off x="548644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6" name="Oval 15"/>
          <p:cNvSpPr/>
          <p:nvPr/>
        </p:nvSpPr>
        <p:spPr bwMode="auto">
          <a:xfrm>
            <a:off x="5225175" y="3429000"/>
            <a:ext cx="979762" cy="979762"/>
          </a:xfrm>
          <a:prstGeom prst="ellipse">
            <a:avLst/>
          </a:prstGeom>
          <a:noFill/>
          <a:ln w="76200" cap="flat" cmpd="sng" algn="ctr">
            <a:solidFill>
              <a:srgbClr val="FF0000"/>
            </a:solid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hangingPunct="0">
              <a:lnSpc>
                <a:spcPct val="93000"/>
              </a:lnSpc>
              <a:buClr>
                <a:srgbClr val="000000"/>
              </a:buClr>
              <a:buSzPct val="100000"/>
            </a:pPr>
            <a:endParaRPr lang="en-US">
              <a:solidFill>
                <a:srgbClr val="FFFFFF"/>
              </a:solidFill>
              <a:latin typeface="Arial" charset="0"/>
              <a:cs typeface="MS Gothic" charset="0"/>
            </a:endParaRPr>
          </a:p>
        </p:txBody>
      </p:sp>
    </p:spTree>
    <p:extLst>
      <p:ext uri="{BB962C8B-B14F-4D97-AF65-F5344CB8AC3E}">
        <p14:creationId xmlns:p14="http://schemas.microsoft.com/office/powerpoint/2010/main" val="5704077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What game is this...?</a:t>
            </a:r>
          </a:p>
        </p:txBody>
      </p:sp>
      <p:pic>
        <p:nvPicPr>
          <p:cNvPr id="2" name="Picture 1" descr="Screen Shot 2014-11-07 at 16.24.3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85131" y="2141832"/>
            <a:ext cx="3489882" cy="3490055"/>
          </a:xfrm>
          <a:prstGeom prst="rect">
            <a:avLst/>
          </a:prstGeom>
        </p:spPr>
      </p:pic>
      <p:sp>
        <p:nvSpPr>
          <p:cNvPr id="4" name="TextBox 3"/>
          <p:cNvSpPr txBox="1"/>
          <p:nvPr/>
        </p:nvSpPr>
        <p:spPr>
          <a:xfrm>
            <a:off x="2089935" y="244923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1" name="TextBox 10"/>
          <p:cNvSpPr txBox="1"/>
          <p:nvPr/>
        </p:nvSpPr>
        <p:spPr>
          <a:xfrm>
            <a:off x="313501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A</a:t>
            </a:r>
          </a:p>
        </p:txBody>
      </p:sp>
      <p:sp>
        <p:nvSpPr>
          <p:cNvPr id="12" name="TextBox 11"/>
          <p:cNvSpPr txBox="1"/>
          <p:nvPr/>
        </p:nvSpPr>
        <p:spPr>
          <a:xfrm>
            <a:off x="2089935" y="3624953"/>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3" name="TextBox 12"/>
          <p:cNvSpPr txBox="1"/>
          <p:nvPr/>
        </p:nvSpPr>
        <p:spPr>
          <a:xfrm>
            <a:off x="2089935" y="480066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
        <p:nvSpPr>
          <p:cNvPr id="14" name="TextBox 13"/>
          <p:cNvSpPr txBox="1"/>
          <p:nvPr/>
        </p:nvSpPr>
        <p:spPr>
          <a:xfrm>
            <a:off x="4310730"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B</a:t>
            </a:r>
          </a:p>
        </p:txBody>
      </p:sp>
      <p:sp>
        <p:nvSpPr>
          <p:cNvPr id="15" name="TextBox 14"/>
          <p:cNvSpPr txBox="1"/>
          <p:nvPr/>
        </p:nvSpPr>
        <p:spPr>
          <a:xfrm>
            <a:off x="5486445" y="1404158"/>
            <a:ext cx="487634" cy="559705"/>
          </a:xfrm>
          <a:prstGeom prst="rect">
            <a:avLst/>
          </a:prstGeom>
          <a:noFill/>
        </p:spPr>
        <p:txBody>
          <a:bodyPr wrap="none" rtlCol="0">
            <a:spAutoFit/>
          </a:bodyPr>
          <a:lstStyle/>
          <a:p>
            <a:pPr defTabSz="407526" hangingPunct="0">
              <a:lnSpc>
                <a:spcPct val="93000"/>
              </a:lnSpc>
              <a:buClr>
                <a:srgbClr val="000000"/>
              </a:buClr>
              <a:buSzPct val="100000"/>
            </a:pPr>
            <a:r>
              <a:rPr lang="en-US" sz="3266" b="1" dirty="0">
                <a:solidFill>
                  <a:srgbClr val="FFFF00"/>
                </a:solidFill>
                <a:latin typeface="Arial" charset="0"/>
                <a:cs typeface="MS Gothic" charset="0"/>
              </a:rPr>
              <a:t>C</a:t>
            </a:r>
          </a:p>
        </p:txBody>
      </p:sp>
    </p:spTree>
    <p:extLst>
      <p:ext uri="{BB962C8B-B14F-4D97-AF65-F5344CB8AC3E}">
        <p14:creationId xmlns:p14="http://schemas.microsoft.com/office/powerpoint/2010/main" val="17726583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1" y="276446"/>
            <a:ext cx="4975142" cy="5948507"/>
          </a:xfrm>
        </p:spPr>
        <p:txBody>
          <a:bodyPr/>
          <a:lstStyle/>
          <a:p>
            <a:pPr eaLnBrk="1" hangingPunct="1"/>
            <a:r>
              <a:rPr lang="en-US" sz="4000" b="0" dirty="0">
                <a:solidFill>
                  <a:srgbClr val="FFC000"/>
                </a:solidFill>
                <a:latin typeface="Gill Sans" charset="0"/>
                <a:ea typeface="Gill Sans" charset="0"/>
                <a:cs typeface="Gill Sans" charset="0"/>
              </a:rPr>
              <a:t>OBJECTIVES</a:t>
            </a:r>
            <a:br>
              <a:rPr lang="en-US" sz="4000" b="0" dirty="0">
                <a:solidFill>
                  <a:srgbClr val="66FFFF"/>
                </a:solidFill>
                <a:latin typeface="Gill Sans" charset="0"/>
                <a:ea typeface="Gill Sans" charset="0"/>
                <a:cs typeface="Gill Sans" charset="0"/>
              </a:rPr>
            </a:br>
            <a:br>
              <a:rPr lang="en-US" sz="1800" b="0" dirty="0">
                <a:solidFill>
                  <a:srgbClr val="66FFFF"/>
                </a:solidFill>
                <a:latin typeface="Gill Sans" charset="0"/>
                <a:ea typeface="Gill Sans" charset="0"/>
                <a:cs typeface="Gill Sans" charset="0"/>
              </a:rPr>
            </a:br>
            <a:r>
              <a:rPr lang="en-US" sz="2400" dirty="0">
                <a:latin typeface="Gill Sans" charset="0"/>
                <a:ea typeface="Gill Sans" charset="0"/>
                <a:cs typeface="Gill Sans" charset="0"/>
              </a:rPr>
              <a:t>1. </a:t>
            </a:r>
            <a:r>
              <a:rPr lang="en-US" sz="2400" b="0" dirty="0">
                <a:solidFill>
                  <a:schemeClr val="accent6">
                    <a:lumMod val="20000"/>
                    <a:lumOff val="80000"/>
                  </a:schemeClr>
                </a:solidFill>
                <a:latin typeface="Gill Sans" charset="0"/>
                <a:ea typeface="Gill Sans" charset="0"/>
                <a:cs typeface="Gill Sans" charset="0"/>
              </a:rPr>
              <a:t>Consider a case study on investigating, </a:t>
            </a:r>
            <a:r>
              <a:rPr lang="en-US" sz="2400" b="0" dirty="0" err="1">
                <a:solidFill>
                  <a:schemeClr val="accent6">
                    <a:lumMod val="20000"/>
                    <a:lumOff val="80000"/>
                  </a:schemeClr>
                </a:solidFill>
                <a:latin typeface="Gill Sans" charset="0"/>
                <a:ea typeface="Gill Sans" charset="0"/>
                <a:cs typeface="Gill Sans" charset="0"/>
              </a:rPr>
              <a:t>visualising</a:t>
            </a:r>
            <a:r>
              <a:rPr lang="en-US" sz="2400" b="0" dirty="0">
                <a:solidFill>
                  <a:schemeClr val="accent6">
                    <a:lumMod val="20000"/>
                    <a:lumOff val="80000"/>
                  </a:schemeClr>
                </a:solidFill>
                <a:latin typeface="Gill Sans" charset="0"/>
                <a:ea typeface="Gill Sans" charset="0"/>
                <a:cs typeface="Gill Sans" charset="0"/>
              </a:rPr>
              <a:t> and</a:t>
            </a:r>
            <a:br>
              <a:rPr lang="en-US" sz="2400" b="0" dirty="0">
                <a:solidFill>
                  <a:schemeClr val="accent6">
                    <a:lumMod val="20000"/>
                    <a:lumOff val="80000"/>
                  </a:schemeClr>
                </a:solidFill>
                <a:latin typeface="Gill Sans" charset="0"/>
                <a:ea typeface="Gill Sans" charset="0"/>
                <a:cs typeface="Gill Sans" charset="0"/>
              </a:rPr>
            </a:br>
            <a:r>
              <a:rPr lang="en-US" sz="2400" b="0" dirty="0">
                <a:solidFill>
                  <a:schemeClr val="accent6">
                    <a:lumMod val="20000"/>
                    <a:lumOff val="80000"/>
                  </a:schemeClr>
                </a:solidFill>
                <a:latin typeface="Gill Sans" charset="0"/>
                <a:ea typeface="Gill Sans" charset="0"/>
                <a:cs typeface="Gill Sans" charset="0"/>
              </a:rPr>
              <a:t>measuring model outcomes.</a:t>
            </a:r>
            <a:br>
              <a:rPr lang="en-US" sz="2400" dirty="0">
                <a:latin typeface="Gill Sans" charset="0"/>
                <a:ea typeface="Gill Sans" charset="0"/>
                <a:cs typeface="Gill Sans" charset="0"/>
              </a:rPr>
            </a:br>
            <a:br>
              <a:rPr lang="en-US" sz="2400" dirty="0">
                <a:latin typeface="Gill Sans" charset="0"/>
                <a:ea typeface="Gill Sans" charset="0"/>
                <a:cs typeface="Gill Sans" charset="0"/>
              </a:rPr>
            </a:br>
            <a:r>
              <a:rPr lang="en-US" sz="2400" dirty="0">
                <a:latin typeface="Gill Sans" charset="0"/>
                <a:ea typeface="Gill Sans" charset="0"/>
                <a:cs typeface="Gill Sans" charset="0"/>
              </a:rPr>
              <a:t>2.</a:t>
            </a:r>
            <a:r>
              <a:rPr lang="en-US" sz="2400" b="0" dirty="0">
                <a:solidFill>
                  <a:schemeClr val="accent6">
                    <a:lumMod val="20000"/>
                    <a:lumOff val="80000"/>
                  </a:schemeClr>
                </a:solidFill>
                <a:latin typeface="Gill Sans" charset="0"/>
                <a:ea typeface="Gill Sans" charset="0"/>
                <a:cs typeface="Gill Sans" charset="0"/>
              </a:rPr>
              <a:t> Understand the basics of Game Theory and how it can be used to model competitive interactions.</a:t>
            </a:r>
            <a:br>
              <a:rPr lang="en-US" sz="2400" b="0" dirty="0">
                <a:solidFill>
                  <a:schemeClr val="accent6">
                    <a:lumMod val="20000"/>
                    <a:lumOff val="80000"/>
                  </a:schemeClr>
                </a:solidFill>
                <a:latin typeface="Gill Sans" charset="0"/>
                <a:ea typeface="Gill Sans" charset="0"/>
                <a:cs typeface="Gill Sans" charset="0"/>
              </a:rPr>
            </a:br>
            <a:br>
              <a:rPr lang="en-US" sz="2400" b="0" dirty="0">
                <a:solidFill>
                  <a:srgbClr val="FFFF00"/>
                </a:solidFill>
                <a:latin typeface="Gill Sans" charset="0"/>
                <a:ea typeface="Gill Sans" charset="0"/>
                <a:cs typeface="Gill Sans" charset="0"/>
              </a:rPr>
            </a:br>
            <a:r>
              <a:rPr lang="en-US" sz="2400" dirty="0">
                <a:latin typeface="Gill Sans" charset="0"/>
                <a:ea typeface="Gill Sans" charset="0"/>
                <a:cs typeface="Gill Sans" charset="0"/>
              </a:rPr>
              <a:t>3. </a:t>
            </a:r>
            <a:r>
              <a:rPr lang="en-US" sz="2400" b="0" dirty="0">
                <a:solidFill>
                  <a:schemeClr val="accent6">
                    <a:lumMod val="20000"/>
                    <a:lumOff val="80000"/>
                  </a:schemeClr>
                </a:solidFill>
                <a:latin typeface="Gill Sans" charset="0"/>
                <a:ea typeface="Gill Sans" charset="0"/>
                <a:cs typeface="Gill Sans" charset="0"/>
              </a:rPr>
              <a:t>Gain experience of programming agents with memory in </a:t>
            </a:r>
            <a:r>
              <a:rPr lang="en-US" sz="2400" b="0" dirty="0" err="1">
                <a:solidFill>
                  <a:schemeClr val="accent6">
                    <a:lumMod val="20000"/>
                    <a:lumOff val="80000"/>
                  </a:schemeClr>
                </a:solidFill>
                <a:latin typeface="Gill Sans" charset="0"/>
                <a:ea typeface="Gill Sans" charset="0"/>
                <a:cs typeface="Gill Sans" charset="0"/>
              </a:rPr>
              <a:t>NetLogo</a:t>
            </a:r>
            <a:r>
              <a:rPr lang="en-US" sz="2400" b="0" dirty="0">
                <a:solidFill>
                  <a:schemeClr val="accent6">
                    <a:lumMod val="20000"/>
                    <a:lumOff val="80000"/>
                  </a:schemeClr>
                </a:solidFill>
                <a:latin typeface="Gill Sans" charset="0"/>
                <a:ea typeface="Gill Sans" charset="0"/>
                <a:cs typeface="Gill Sans" charset="0"/>
              </a:rPr>
              <a:t>.</a:t>
            </a:r>
            <a:br>
              <a:rPr lang="en-US" sz="2400" b="0" dirty="0">
                <a:solidFill>
                  <a:schemeClr val="accent6">
                    <a:lumMod val="20000"/>
                    <a:lumOff val="80000"/>
                  </a:schemeClr>
                </a:solidFill>
                <a:latin typeface="Gill Sans" charset="0"/>
                <a:ea typeface="Gill Sans" charset="0"/>
                <a:cs typeface="Gill Sans" charset="0"/>
              </a:rPr>
            </a:br>
            <a:endParaRPr lang="en-US" sz="2400" b="0" dirty="0">
              <a:solidFill>
                <a:schemeClr val="accent6">
                  <a:lumMod val="20000"/>
                  <a:lumOff val="80000"/>
                </a:schemeClr>
              </a:solidFill>
              <a:latin typeface="Gill Sans" charset="0"/>
              <a:ea typeface="Gill Sans" charset="0"/>
              <a:cs typeface="Gill Sans" charset="0"/>
            </a:endParaRPr>
          </a:p>
        </p:txBody>
      </p:sp>
      <p:grpSp>
        <p:nvGrpSpPr>
          <p:cNvPr id="6" name="Group 5"/>
          <p:cNvGrpSpPr/>
          <p:nvPr/>
        </p:nvGrpSpPr>
        <p:grpSpPr>
          <a:xfrm>
            <a:off x="4781199" y="276446"/>
            <a:ext cx="8725601" cy="8725601"/>
            <a:chOff x="156719" y="1788805"/>
            <a:chExt cx="2726608" cy="2726608"/>
          </a:xfrm>
        </p:grpSpPr>
        <p:grpSp>
          <p:nvGrpSpPr>
            <p:cNvPr id="7" name="Group 6"/>
            <p:cNvGrpSpPr/>
            <p:nvPr/>
          </p:nvGrpSpPr>
          <p:grpSpPr>
            <a:xfrm>
              <a:off x="156719" y="1788805"/>
              <a:ext cx="2726608" cy="2726608"/>
              <a:chOff x="189574" y="1918452"/>
              <a:chExt cx="2726608" cy="2726608"/>
            </a:xfrm>
          </p:grpSpPr>
          <p:grpSp>
            <p:nvGrpSpPr>
              <p:cNvPr id="12" name="Group 11"/>
              <p:cNvGrpSpPr/>
              <p:nvPr/>
            </p:nvGrpSpPr>
            <p:grpSpPr>
              <a:xfrm>
                <a:off x="189574" y="1918452"/>
                <a:ext cx="2726608" cy="2726608"/>
                <a:chOff x="545321" y="2626239"/>
                <a:chExt cx="2726608" cy="2726608"/>
              </a:xfrm>
            </p:grpSpPr>
            <p:sp>
              <p:nvSpPr>
                <p:cNvPr id="65" name="Oval 64"/>
                <p:cNvSpPr/>
                <p:nvPr/>
              </p:nvSpPr>
              <p:spPr>
                <a:xfrm>
                  <a:off x="545321" y="2626239"/>
                  <a:ext cx="2726608" cy="2726608"/>
                </a:xfrm>
                <a:prstGeom prst="ellipse">
                  <a:avLst/>
                </a:prstGeom>
                <a:gradFill flip="none" rotWithShape="1">
                  <a:gsLst>
                    <a:gs pos="0">
                      <a:schemeClr val="accent1">
                        <a:tint val="100000"/>
                        <a:shade val="100000"/>
                        <a:satMod val="130000"/>
                        <a:alpha val="29000"/>
                      </a:schemeClr>
                    </a:gs>
                    <a:gs pos="100000">
                      <a:schemeClr val="accent1">
                        <a:tint val="50000"/>
                        <a:shade val="100000"/>
                        <a:satMod val="350000"/>
                        <a:alpha val="2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545321" y="2626239"/>
                  <a:ext cx="2726608" cy="2726608"/>
                </a:xfrm>
                <a:prstGeom prst="ellipse">
                  <a:avLst/>
                </a:prstGeom>
                <a:noFill/>
                <a:ln w="762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0257606">
                <a:off x="691844" y="2870200"/>
                <a:ext cx="254000" cy="254000"/>
                <a:chOff x="1047591" y="3025109"/>
                <a:chExt cx="254000" cy="254000"/>
              </a:xfrm>
            </p:grpSpPr>
            <p:sp>
              <p:nvSpPr>
                <p:cNvPr id="62" name="Oval 6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Oval 6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Oval 6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4" name="Group 13"/>
              <p:cNvGrpSpPr/>
              <p:nvPr/>
            </p:nvGrpSpPr>
            <p:grpSpPr>
              <a:xfrm rot="19878636" flipH="1">
                <a:off x="928152" y="2750314"/>
                <a:ext cx="254000" cy="254000"/>
                <a:chOff x="1047591" y="3025109"/>
                <a:chExt cx="254000" cy="254000"/>
              </a:xfrm>
            </p:grpSpPr>
            <p:sp>
              <p:nvSpPr>
                <p:cNvPr id="59" name="Oval 5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Oval 5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1" name="Oval 6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5" name="Group 14"/>
              <p:cNvGrpSpPr/>
              <p:nvPr/>
            </p:nvGrpSpPr>
            <p:grpSpPr>
              <a:xfrm rot="1437360" flipH="1">
                <a:off x="663256" y="3550014"/>
                <a:ext cx="254000" cy="254000"/>
                <a:chOff x="1047591" y="3025109"/>
                <a:chExt cx="254000" cy="254000"/>
              </a:xfrm>
            </p:grpSpPr>
            <p:sp>
              <p:nvSpPr>
                <p:cNvPr id="56" name="Oval 5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Oval 5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Oval 5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6" name="Group 15"/>
              <p:cNvGrpSpPr/>
              <p:nvPr/>
            </p:nvGrpSpPr>
            <p:grpSpPr>
              <a:xfrm rot="715720">
                <a:off x="1428587" y="2355722"/>
                <a:ext cx="254000" cy="254000"/>
                <a:chOff x="1047591" y="3025109"/>
                <a:chExt cx="254000" cy="254000"/>
              </a:xfrm>
            </p:grpSpPr>
            <p:sp>
              <p:nvSpPr>
                <p:cNvPr id="53" name="Oval 5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Oval 5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Oval 5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7" name="Group 16"/>
              <p:cNvGrpSpPr/>
              <p:nvPr/>
            </p:nvGrpSpPr>
            <p:grpSpPr>
              <a:xfrm rot="20208132" flipH="1">
                <a:off x="1966185" y="3148236"/>
                <a:ext cx="254000" cy="254000"/>
                <a:chOff x="1047591" y="3025109"/>
                <a:chExt cx="254000" cy="254000"/>
              </a:xfrm>
            </p:grpSpPr>
            <p:sp>
              <p:nvSpPr>
                <p:cNvPr id="50" name="Oval 4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Oval 5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Oval 5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8" name="Group 17"/>
              <p:cNvGrpSpPr/>
              <p:nvPr/>
            </p:nvGrpSpPr>
            <p:grpSpPr>
              <a:xfrm rot="163655">
                <a:off x="1570324" y="3963764"/>
                <a:ext cx="254000" cy="254000"/>
                <a:chOff x="1047591" y="3025109"/>
                <a:chExt cx="254000" cy="254000"/>
              </a:xfrm>
            </p:grpSpPr>
            <p:sp>
              <p:nvSpPr>
                <p:cNvPr id="47" name="Oval 4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Oval 4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Oval 4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19" name="Group 18"/>
              <p:cNvGrpSpPr/>
              <p:nvPr/>
            </p:nvGrpSpPr>
            <p:grpSpPr>
              <a:xfrm rot="17756108">
                <a:off x="1240112" y="3256658"/>
                <a:ext cx="254000" cy="254000"/>
                <a:chOff x="1047591" y="3025109"/>
                <a:chExt cx="254000" cy="254000"/>
              </a:xfrm>
            </p:grpSpPr>
            <p:sp>
              <p:nvSpPr>
                <p:cNvPr id="44" name="Oval 43"/>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5" name="Oval 44"/>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6" name="Oval 45"/>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0" name="Group 19"/>
              <p:cNvGrpSpPr/>
              <p:nvPr/>
            </p:nvGrpSpPr>
            <p:grpSpPr>
              <a:xfrm rot="360133">
                <a:off x="1015988" y="4281722"/>
                <a:ext cx="254000" cy="254000"/>
                <a:chOff x="1047591" y="3025109"/>
                <a:chExt cx="254000" cy="254000"/>
              </a:xfrm>
            </p:grpSpPr>
            <p:sp>
              <p:nvSpPr>
                <p:cNvPr id="41" name="Oval 40"/>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Oval 41"/>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Oval 42"/>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1" name="Group 20"/>
              <p:cNvGrpSpPr/>
              <p:nvPr/>
            </p:nvGrpSpPr>
            <p:grpSpPr>
              <a:xfrm rot="360133">
                <a:off x="919001" y="2146936"/>
                <a:ext cx="254000" cy="254000"/>
                <a:chOff x="1047591" y="3025109"/>
                <a:chExt cx="254000" cy="254000"/>
              </a:xfrm>
            </p:grpSpPr>
            <p:sp>
              <p:nvSpPr>
                <p:cNvPr id="38" name="Oval 37"/>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Oval 38"/>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Oval 39"/>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2" name="Group 21"/>
              <p:cNvGrpSpPr/>
              <p:nvPr/>
            </p:nvGrpSpPr>
            <p:grpSpPr>
              <a:xfrm rot="19520002">
                <a:off x="2343991" y="3707584"/>
                <a:ext cx="254000" cy="254000"/>
                <a:chOff x="1047591" y="3025109"/>
                <a:chExt cx="254000" cy="254000"/>
              </a:xfrm>
            </p:grpSpPr>
            <p:sp>
              <p:nvSpPr>
                <p:cNvPr id="35" name="Oval 34"/>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Oval 35"/>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7" name="Oval 36"/>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3" name="Group 22"/>
              <p:cNvGrpSpPr/>
              <p:nvPr/>
            </p:nvGrpSpPr>
            <p:grpSpPr>
              <a:xfrm rot="20307293" flipH="1">
                <a:off x="2060232" y="2212256"/>
                <a:ext cx="254000" cy="254000"/>
                <a:chOff x="1047591" y="3025109"/>
                <a:chExt cx="254000" cy="254000"/>
              </a:xfrm>
            </p:grpSpPr>
            <p:sp>
              <p:nvSpPr>
                <p:cNvPr id="32" name="Oval 3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4" name="Oval 3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4" name="Group 23"/>
              <p:cNvGrpSpPr/>
              <p:nvPr/>
            </p:nvGrpSpPr>
            <p:grpSpPr>
              <a:xfrm rot="1358635" flipH="1">
                <a:off x="2558085" y="2982524"/>
                <a:ext cx="254000" cy="254000"/>
                <a:chOff x="1047591" y="3025109"/>
                <a:chExt cx="254000" cy="254000"/>
              </a:xfrm>
            </p:grpSpPr>
            <p:sp>
              <p:nvSpPr>
                <p:cNvPr id="29" name="Oval 2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Oval 2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25" name="Group 24"/>
              <p:cNvGrpSpPr/>
              <p:nvPr/>
            </p:nvGrpSpPr>
            <p:grpSpPr>
              <a:xfrm rot="280091" flipH="1">
                <a:off x="1836080" y="3980771"/>
                <a:ext cx="254000" cy="254000"/>
                <a:chOff x="1047591" y="3025109"/>
                <a:chExt cx="254000" cy="254000"/>
              </a:xfrm>
            </p:grpSpPr>
            <p:sp>
              <p:nvSpPr>
                <p:cNvPr id="26" name="Oval 2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Oval 2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Oval 2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sp>
          <p:nvSpPr>
            <p:cNvPr id="8" name="Lightning Bolt 7"/>
            <p:cNvSpPr/>
            <p:nvPr/>
          </p:nvSpPr>
          <p:spPr>
            <a:xfrm rot="998289">
              <a:off x="1638780" y="3584412"/>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9" name="Lightning Bolt 8"/>
            <p:cNvSpPr/>
            <p:nvPr/>
          </p:nvSpPr>
          <p:spPr>
            <a:xfrm flipH="1">
              <a:off x="1824459" y="3591799"/>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0" name="Lightning Bolt 9"/>
            <p:cNvSpPr/>
            <p:nvPr/>
          </p:nvSpPr>
          <p:spPr>
            <a:xfrm rot="20658630">
              <a:off x="639042" y="2496477"/>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1" name="Lightning Bolt 10"/>
            <p:cNvSpPr/>
            <p:nvPr/>
          </p:nvSpPr>
          <p:spPr>
            <a:xfrm rot="19446902" flipH="1">
              <a:off x="786540" y="2441274"/>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grpSp>
    </p:spTree>
    <p:extLst>
      <p:ext uri="{BB962C8B-B14F-4D97-AF65-F5344CB8AC3E}">
        <p14:creationId xmlns:p14="http://schemas.microsoft.com/office/powerpoint/2010/main" val="1864559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5225175" y="6566761"/>
            <a:ext cx="3861226"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FFFFFF"/>
                </a:solidFill>
                <a:latin typeface="Arial" charset="0"/>
                <a:cs typeface="MS Gothic" charset="0"/>
              </a:rPr>
              <a:t>Image: CC (</a:t>
            </a:r>
            <a:r>
              <a:rPr lang="en-US" sz="726" dirty="0" err="1">
                <a:solidFill>
                  <a:srgbClr val="FFFFFF"/>
                </a:solidFill>
                <a:latin typeface="Arial" charset="0"/>
                <a:cs typeface="MS Gothic" charset="0"/>
              </a:rPr>
              <a:t>Enzoklop</a:t>
            </a:r>
            <a:r>
              <a:rPr lang="en-US" sz="726" dirty="0">
                <a:solidFill>
                  <a:srgbClr val="FFFFFF"/>
                </a:solidFill>
                <a:latin typeface="Arial" charset="0"/>
                <a:cs typeface="MS Gothic" charset="0"/>
              </a:rPr>
              <a:t>) http://</a:t>
            </a:r>
            <a:r>
              <a:rPr lang="en-US" sz="726" dirty="0" err="1">
                <a:solidFill>
                  <a:srgbClr val="FFFFFF"/>
                </a:solidFill>
                <a:latin typeface="Arial" charset="0"/>
                <a:cs typeface="MS Gothic" charset="0"/>
              </a:rPr>
              <a:t>commons.wikimedia.org</a:t>
            </a:r>
            <a:r>
              <a:rPr lang="en-US" sz="726" dirty="0">
                <a:solidFill>
                  <a:srgbClr val="FFFFFF"/>
                </a:solidFill>
                <a:latin typeface="Arial" charset="0"/>
                <a:cs typeface="MS Gothic" charset="0"/>
              </a:rPr>
              <a:t>/wiki/</a:t>
            </a:r>
            <a:r>
              <a:rPr lang="en-US" sz="726" dirty="0" err="1">
                <a:solidFill>
                  <a:srgbClr val="FFFFFF"/>
                </a:solidFill>
                <a:latin typeface="Arial" charset="0"/>
                <a:cs typeface="MS Gothic" charset="0"/>
              </a:rPr>
              <a:t>File:Rock-paper-scissors.svg</a:t>
            </a:r>
            <a:endParaRPr lang="en-US" sz="726" dirty="0">
              <a:solidFill>
                <a:srgbClr val="FFFFFF"/>
              </a:solidFill>
              <a:latin typeface="Arial" charset="0"/>
              <a:cs typeface="MS Gothic" charset="0"/>
            </a:endParaRPr>
          </a:p>
        </p:txBody>
      </p:sp>
      <p:sp>
        <p:nvSpPr>
          <p:cNvPr id="7" name="Text Box 2"/>
          <p:cNvSpPr txBox="1">
            <a:spLocks noChangeArrowheads="1"/>
          </p:cNvSpPr>
          <p:nvPr/>
        </p:nvSpPr>
        <p:spPr bwMode="auto">
          <a:xfrm>
            <a:off x="979538"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Matrix Games</a:t>
            </a:r>
          </a:p>
        </p:txBody>
      </p:sp>
      <p:pic>
        <p:nvPicPr>
          <p:cNvPr id="5" name="Picture 4" descr="Screen Shot 2014-11-07 at 16.24.3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6920" y="1208205"/>
            <a:ext cx="4953600" cy="4896000"/>
          </a:xfrm>
          <a:prstGeom prst="rect">
            <a:avLst/>
          </a:prstGeom>
          <a:ln>
            <a:noFill/>
          </a:ln>
          <a:effectLst>
            <a:softEdge rad="112500"/>
          </a:effectLst>
        </p:spPr>
      </p:pic>
      <p:grpSp>
        <p:nvGrpSpPr>
          <p:cNvPr id="6" name="Group 5"/>
          <p:cNvGrpSpPr/>
          <p:nvPr/>
        </p:nvGrpSpPr>
        <p:grpSpPr>
          <a:xfrm>
            <a:off x="336158" y="2187968"/>
            <a:ext cx="3004605" cy="2947081"/>
            <a:chOff x="370590" y="2411685"/>
            <a:chExt cx="3312368" cy="3248952"/>
          </a:xfrm>
        </p:grpSpPr>
        <p:pic>
          <p:nvPicPr>
            <p:cNvPr id="4" name="Picture 3" descr="Untitl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0590" y="2411685"/>
              <a:ext cx="3312368" cy="3248952"/>
            </a:xfrm>
            <a:prstGeom prst="rect">
              <a:avLst/>
            </a:prstGeom>
            <a:ln>
              <a:noFill/>
            </a:ln>
            <a:effectLst>
              <a:softEdge rad="112500"/>
            </a:effectLst>
          </p:spPr>
        </p:pic>
        <p:pic>
          <p:nvPicPr>
            <p:cNvPr id="2" name="Picture 1" descr="Screen Shot 2014-11-07 at 16.19.55.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5816" y="2627709"/>
              <a:ext cx="2891118" cy="2854706"/>
            </a:xfrm>
            <a:prstGeom prst="rect">
              <a:avLst/>
            </a:prstGeom>
          </p:spPr>
        </p:pic>
      </p:grpSp>
    </p:spTree>
    <p:extLst>
      <p:ext uri="{BB962C8B-B14F-4D97-AF65-F5344CB8AC3E}">
        <p14:creationId xmlns:p14="http://schemas.microsoft.com/office/powerpoint/2010/main" val="19017340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47773" y="4090736"/>
            <a:ext cx="5818226" cy="1991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Box 2"/>
          <p:cNvSpPr txBox="1">
            <a:spLocks noChangeArrowheads="1"/>
          </p:cNvSpPr>
          <p:nvPr/>
        </p:nvSpPr>
        <p:spPr bwMode="auto">
          <a:xfrm>
            <a:off x="0" y="802105"/>
            <a:ext cx="9144000" cy="32886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fontAlgn="auto">
              <a:spcBef>
                <a:spcPts val="0"/>
              </a:spcBef>
              <a:spcAft>
                <a:spcPts val="0"/>
              </a:spcAft>
            </a:pPr>
            <a:r>
              <a:rPr lang="en-US" sz="4000" dirty="0">
                <a:solidFill>
                  <a:srgbClr val="FFFF00"/>
                </a:solidFill>
                <a:latin typeface="Gill Sans"/>
                <a:cs typeface="Gill Sans"/>
              </a:rPr>
              <a:t>Why do some animals expend</a:t>
            </a:r>
          </a:p>
          <a:p>
            <a:pPr algn="ctr" fontAlgn="auto">
              <a:spcBef>
                <a:spcPts val="0"/>
              </a:spcBef>
              <a:spcAft>
                <a:spcPts val="0"/>
              </a:spcAft>
            </a:pPr>
            <a:r>
              <a:rPr lang="en-US" sz="4000" dirty="0">
                <a:solidFill>
                  <a:srgbClr val="FFFF00"/>
                </a:solidFill>
                <a:latin typeface="Gill Sans"/>
                <a:cs typeface="Gill Sans"/>
              </a:rPr>
              <a:t>huge amounts of energy to grow</a:t>
            </a:r>
          </a:p>
          <a:p>
            <a:pPr algn="ctr" fontAlgn="auto">
              <a:spcBef>
                <a:spcPts val="0"/>
              </a:spcBef>
              <a:spcAft>
                <a:spcPts val="0"/>
              </a:spcAft>
            </a:pPr>
            <a:r>
              <a:rPr lang="en-US" sz="4000" dirty="0">
                <a:solidFill>
                  <a:srgbClr val="FFFF00"/>
                </a:solidFill>
                <a:latin typeface="Gill Sans"/>
                <a:cs typeface="Gill Sans"/>
              </a:rPr>
              <a:t>ostentatious weapons that are</a:t>
            </a:r>
          </a:p>
          <a:p>
            <a:pPr algn="ctr" fontAlgn="auto">
              <a:spcBef>
                <a:spcPts val="0"/>
              </a:spcBef>
              <a:spcAft>
                <a:spcPts val="0"/>
              </a:spcAft>
            </a:pPr>
            <a:r>
              <a:rPr lang="en-US" sz="4000" dirty="0">
                <a:solidFill>
                  <a:srgbClr val="FFFF00"/>
                </a:solidFill>
                <a:latin typeface="Gill Sans"/>
                <a:cs typeface="Gill Sans"/>
              </a:rPr>
              <a:t>almost never used?  </a:t>
            </a:r>
          </a:p>
        </p:txBody>
      </p:sp>
    </p:spTree>
    <p:extLst>
      <p:ext uri="{BB962C8B-B14F-4D97-AF65-F5344CB8AC3E}">
        <p14:creationId xmlns:p14="http://schemas.microsoft.com/office/powerpoint/2010/main" val="156371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4336171"/>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47773" y="4511564"/>
            <a:ext cx="5818226" cy="1991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3755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4336171"/>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47773" y="4511564"/>
            <a:ext cx="5818226" cy="1991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5687800" y="3101472"/>
            <a:ext cx="800219" cy="830997"/>
          </a:xfrm>
          <a:prstGeom prst="rect">
            <a:avLst/>
          </a:prstGeom>
          <a:solidFill>
            <a:schemeClr val="tx1"/>
          </a:solidFill>
        </p:spPr>
        <p:txBody>
          <a:bodyPr wrap="none" rtlCol="0">
            <a:spAutoFit/>
          </a:bodyPr>
          <a:lstStyle/>
          <a:p>
            <a:pPr fontAlgn="auto">
              <a:spcBef>
                <a:spcPts val="0"/>
              </a:spcBef>
              <a:spcAft>
                <a:spcPts val="0"/>
              </a:spcAft>
            </a:pPr>
            <a:r>
              <a:rPr lang="en-US" sz="4800" dirty="0">
                <a:solidFill>
                  <a:srgbClr val="000090"/>
                </a:solidFill>
                <a:latin typeface="Gill Sans"/>
                <a:ea typeface=""/>
                <a:cs typeface="Gill Sans"/>
              </a:rPr>
              <a:t>50</a:t>
            </a:r>
          </a:p>
        </p:txBody>
      </p:sp>
      <p:sp>
        <p:nvSpPr>
          <p:cNvPr id="5" name="TextBox 4"/>
          <p:cNvSpPr txBox="1"/>
          <p:nvPr/>
        </p:nvSpPr>
        <p:spPr>
          <a:xfrm>
            <a:off x="4436517" y="3101472"/>
            <a:ext cx="492443" cy="830997"/>
          </a:xfrm>
          <a:prstGeom prst="rect">
            <a:avLst/>
          </a:prstGeom>
          <a:solidFill>
            <a:schemeClr val="tx1"/>
          </a:solidFill>
        </p:spPr>
        <p:txBody>
          <a:bodyPr wrap="none" rtlCol="0">
            <a:spAutoFit/>
          </a:bodyPr>
          <a:lstStyle/>
          <a:p>
            <a:pPr fontAlgn="auto">
              <a:spcBef>
                <a:spcPts val="0"/>
              </a:spcBef>
              <a:spcAft>
                <a:spcPts val="0"/>
              </a:spcAft>
            </a:pPr>
            <a:r>
              <a:rPr lang="en-US" sz="4800" dirty="0">
                <a:solidFill>
                  <a:srgbClr val="000090"/>
                </a:solidFill>
                <a:latin typeface="Gill Sans"/>
                <a:ea typeface=""/>
                <a:cs typeface="Gill Sans"/>
              </a:rPr>
              <a:t>0</a:t>
            </a:r>
          </a:p>
        </p:txBody>
      </p:sp>
      <p:sp>
        <p:nvSpPr>
          <p:cNvPr id="6" name="TextBox 5"/>
          <p:cNvSpPr txBox="1"/>
          <p:nvPr/>
        </p:nvSpPr>
        <p:spPr>
          <a:xfrm>
            <a:off x="5514013" y="2270475"/>
            <a:ext cx="1107996" cy="830997"/>
          </a:xfrm>
          <a:prstGeom prst="rect">
            <a:avLst/>
          </a:prstGeom>
          <a:solidFill>
            <a:schemeClr val="tx1"/>
          </a:solidFill>
        </p:spPr>
        <p:txBody>
          <a:bodyPr wrap="none" rtlCol="0">
            <a:spAutoFit/>
          </a:bodyPr>
          <a:lstStyle/>
          <a:p>
            <a:pPr fontAlgn="auto">
              <a:spcBef>
                <a:spcPts val="0"/>
              </a:spcBef>
              <a:spcAft>
                <a:spcPts val="0"/>
              </a:spcAft>
            </a:pPr>
            <a:r>
              <a:rPr lang="en-US" sz="4800" dirty="0">
                <a:solidFill>
                  <a:srgbClr val="000090"/>
                </a:solidFill>
                <a:latin typeface="Gill Sans"/>
                <a:ea typeface=""/>
                <a:cs typeface="Gill Sans"/>
              </a:rPr>
              <a:t>100</a:t>
            </a:r>
          </a:p>
        </p:txBody>
      </p:sp>
      <p:sp>
        <p:nvSpPr>
          <p:cNvPr id="7" name="TextBox 6"/>
          <p:cNvSpPr txBox="1"/>
          <p:nvPr/>
        </p:nvSpPr>
        <p:spPr>
          <a:xfrm>
            <a:off x="3930316" y="2270475"/>
            <a:ext cx="1333209" cy="830997"/>
          </a:xfrm>
          <a:prstGeom prst="rect">
            <a:avLst/>
          </a:prstGeom>
          <a:solidFill>
            <a:schemeClr val="tx1"/>
          </a:solidFill>
        </p:spPr>
        <p:txBody>
          <a:bodyPr wrap="square" rtlCol="0">
            <a:spAutoFit/>
          </a:bodyPr>
          <a:lstStyle/>
          <a:p>
            <a:pPr algn="ctr" fontAlgn="auto">
              <a:spcBef>
                <a:spcPts val="0"/>
              </a:spcBef>
              <a:spcAft>
                <a:spcPts val="0"/>
              </a:spcAft>
            </a:pPr>
            <a:r>
              <a:rPr lang="en-US" sz="4800" dirty="0">
                <a:solidFill>
                  <a:srgbClr val="000090"/>
                </a:solidFill>
                <a:latin typeface="Gill Sans"/>
                <a:ea typeface=""/>
                <a:cs typeface="Gill Sans"/>
              </a:rPr>
              <a:t>–50</a:t>
            </a:r>
          </a:p>
        </p:txBody>
      </p:sp>
      <p:sp>
        <p:nvSpPr>
          <p:cNvPr id="8" name="TextBox 7"/>
          <p:cNvSpPr txBox="1"/>
          <p:nvPr/>
        </p:nvSpPr>
        <p:spPr>
          <a:xfrm>
            <a:off x="7746750" y="1550883"/>
            <a:ext cx="845304" cy="461665"/>
          </a:xfrm>
          <a:prstGeom prst="rect">
            <a:avLst/>
          </a:prstGeom>
          <a:solidFill>
            <a:schemeClr val="tx1"/>
          </a:solidFill>
        </p:spPr>
        <p:txBody>
          <a:bodyPr wrap="none" rtlCol="0">
            <a:spAutoFit/>
          </a:bodyPr>
          <a:lstStyle/>
          <a:p>
            <a:pPr fontAlgn="auto">
              <a:spcBef>
                <a:spcPts val="0"/>
              </a:spcBef>
              <a:spcAft>
                <a:spcPts val="0"/>
              </a:spcAft>
            </a:pPr>
            <a:r>
              <a:rPr lang="en-US" sz="2400" dirty="0">
                <a:solidFill>
                  <a:srgbClr val="000090"/>
                </a:solidFill>
                <a:latin typeface="Gill Sans"/>
                <a:ea typeface=""/>
                <a:cs typeface="Gill Sans"/>
              </a:rPr>
              <a:t>(100)</a:t>
            </a:r>
          </a:p>
        </p:txBody>
      </p:sp>
      <p:sp>
        <p:nvSpPr>
          <p:cNvPr id="9" name="TextBox 8"/>
          <p:cNvSpPr txBox="1"/>
          <p:nvPr/>
        </p:nvSpPr>
        <p:spPr>
          <a:xfrm>
            <a:off x="7746750" y="3768476"/>
            <a:ext cx="845304" cy="461665"/>
          </a:xfrm>
          <a:prstGeom prst="rect">
            <a:avLst/>
          </a:prstGeom>
          <a:solidFill>
            <a:schemeClr val="tx1"/>
          </a:solidFill>
        </p:spPr>
        <p:txBody>
          <a:bodyPr wrap="none" rtlCol="0">
            <a:spAutoFit/>
          </a:bodyPr>
          <a:lstStyle/>
          <a:p>
            <a:pPr fontAlgn="auto">
              <a:spcBef>
                <a:spcPts val="0"/>
              </a:spcBef>
              <a:spcAft>
                <a:spcPts val="0"/>
              </a:spcAft>
            </a:pPr>
            <a:r>
              <a:rPr lang="en-US" sz="2400" dirty="0">
                <a:solidFill>
                  <a:srgbClr val="000090"/>
                </a:solidFill>
                <a:latin typeface="Gill Sans"/>
                <a:ea typeface=""/>
                <a:cs typeface="Gill Sans"/>
              </a:rPr>
              <a:t>(200)</a:t>
            </a:r>
          </a:p>
        </p:txBody>
      </p:sp>
    </p:spTree>
    <p:extLst>
      <p:ext uri="{BB962C8B-B14F-4D97-AF65-F5344CB8AC3E}">
        <p14:creationId xmlns:p14="http://schemas.microsoft.com/office/powerpoint/2010/main" val="168181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63348" y="1730745"/>
            <a:ext cx="5486669" cy="3527145"/>
          </a:xfrm>
          <a:prstGeom prst="rect">
            <a:avLst/>
          </a:prstGeom>
          <a:ln>
            <a:noFill/>
          </a:ln>
          <a:effectLst>
            <a:softEdge rad="112500"/>
          </a:effectLst>
        </p:spPr>
      </p:pic>
      <p:sp>
        <p:nvSpPr>
          <p:cNvPr id="4" name="Text Box 2"/>
          <p:cNvSpPr txBox="1">
            <a:spLocks noChangeArrowheads="1"/>
          </p:cNvSpPr>
          <p:nvPr/>
        </p:nvSpPr>
        <p:spPr bwMode="auto">
          <a:xfrm>
            <a:off x="1110173" y="293760"/>
            <a:ext cx="7050240" cy="72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defTabSz="407526" hangingPunct="0">
              <a:lnSpc>
                <a:spcPct val="93000"/>
              </a:lnSpc>
              <a:buClr>
                <a:srgbClr val="000000"/>
              </a:buClr>
              <a:buSzPct val="100000"/>
            </a:pPr>
            <a:r>
              <a:rPr lang="en-US" sz="3991" b="1" dirty="0">
                <a:solidFill>
                  <a:srgbClr val="FFFF00"/>
                </a:solidFill>
                <a:latin typeface="Bookman Old Style" charset="0"/>
                <a:cs typeface="Bookman Old Style" charset="0"/>
              </a:rPr>
              <a:t>The Prisoner’s Dilemma</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3745" y="1992016"/>
            <a:ext cx="1213620" cy="352363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59858" y="1992016"/>
            <a:ext cx="1213620" cy="3523637"/>
          </a:xfrm>
          <a:prstGeom prst="rect">
            <a:avLst/>
          </a:prstGeom>
        </p:spPr>
      </p:pic>
      <p:sp>
        <p:nvSpPr>
          <p:cNvPr id="10" name="Rectangle 9"/>
          <p:cNvSpPr/>
          <p:nvPr/>
        </p:nvSpPr>
        <p:spPr>
          <a:xfrm>
            <a:off x="8425732" y="6564239"/>
            <a:ext cx="622286" cy="196208"/>
          </a:xfrm>
          <a:prstGeom prst="rect">
            <a:avLst/>
          </a:prstGeom>
        </p:spPr>
        <p:txBody>
          <a:bodyPr wrap="none">
            <a:spAutoFit/>
          </a:bodyPr>
          <a:lstStyle/>
          <a:p>
            <a:pPr defTabSz="407526" hangingPunct="0">
              <a:lnSpc>
                <a:spcPct val="93000"/>
              </a:lnSpc>
              <a:buClr>
                <a:srgbClr val="000000"/>
              </a:buClr>
              <a:buSzPct val="100000"/>
            </a:pPr>
            <a:r>
              <a:rPr lang="en-US" sz="726" dirty="0">
                <a:solidFill>
                  <a:srgbClr val="FFFFFF"/>
                </a:solidFill>
                <a:latin typeface="Arial" charset="0"/>
                <a:cs typeface="MS Gothic" charset="0"/>
              </a:rPr>
              <a:t>Image: PD</a:t>
            </a:r>
          </a:p>
        </p:txBody>
      </p:sp>
    </p:spTree>
    <p:extLst>
      <p:ext uri="{BB962C8B-B14F-4D97-AF65-F5344CB8AC3E}">
        <p14:creationId xmlns:p14="http://schemas.microsoft.com/office/powerpoint/2010/main" val="19055896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456361" y="484289"/>
            <a:ext cx="5910798" cy="5776998"/>
            <a:chOff x="1605537" y="533497"/>
            <a:chExt cx="6516244" cy="6368739"/>
          </a:xfrm>
        </p:grpSpPr>
        <p:grpSp>
          <p:nvGrpSpPr>
            <p:cNvPr id="12" name="Group 11"/>
            <p:cNvGrpSpPr/>
            <p:nvPr/>
          </p:nvGrpSpPr>
          <p:grpSpPr>
            <a:xfrm>
              <a:off x="1605537" y="533497"/>
              <a:ext cx="6516244" cy="6368739"/>
              <a:chOff x="1605537" y="533497"/>
              <a:chExt cx="6516244" cy="6368739"/>
            </a:xfrm>
          </p:grpSpPr>
          <p:pic>
            <p:nvPicPr>
              <p:cNvPr id="11" name="Picture 10"/>
              <p:cNvPicPr>
                <a:picLocks noChangeAspect="1"/>
              </p:cNvPicPr>
              <p:nvPr/>
            </p:nvPicPr>
            <p:blipFill>
              <a:blip r:embed="rId3" cstate="email">
                <a:alphaModFix/>
                <a:extLst>
                  <a:ext uri="{BEBA8EAE-BF5A-486C-A8C5-ECC9F3942E4B}">
                    <a14:imgProps xmlns:a14="http://schemas.microsoft.com/office/drawing/2010/main">
                      <a14:imgLayer r:embed="rId4">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2" name="TextBox 1"/>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5" name="TextBox 4"/>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6" name="TextBox 5"/>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7" name="TextBox 6"/>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9" name="TextBox 8"/>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0" name="TextBox 9"/>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3" name="TextBox 12"/>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4" name="TextBox 13"/>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5" name="TextBox 14"/>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6" name="TextBox 15"/>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7" name="TextBox 16"/>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18" name="TextBox 17"/>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Tree>
    <p:extLst>
      <p:ext uri="{BB962C8B-B14F-4D97-AF65-F5344CB8AC3E}">
        <p14:creationId xmlns:p14="http://schemas.microsoft.com/office/powerpoint/2010/main" val="19993541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3193667" y="1381325"/>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939023" y="1387617"/>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635428" y="1387617"/>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859176" y="2174999"/>
            <a:ext cx="521477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859176" y="3729006"/>
            <a:ext cx="521477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913386" y="5283013"/>
            <a:ext cx="516056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47877" y="2175000"/>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939023" y="2175000"/>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193667" y="3729007"/>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44283" y="3729007"/>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859176" y="2701293"/>
            <a:ext cx="1334491"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FFFF00"/>
                </a:solidFill>
                <a:latin typeface="Helvetica"/>
                <a:ea typeface=""/>
                <a:cs typeface="Helvetica"/>
              </a:rPr>
              <a:t>Clean</a:t>
            </a:r>
          </a:p>
        </p:txBody>
      </p:sp>
      <p:sp>
        <p:nvSpPr>
          <p:cNvPr id="43" name="TextBox 42"/>
          <p:cNvSpPr txBox="1"/>
          <p:nvPr/>
        </p:nvSpPr>
        <p:spPr>
          <a:xfrm>
            <a:off x="1878293" y="4279104"/>
            <a:ext cx="1315373"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FFFF00"/>
                </a:solidFill>
                <a:latin typeface="Helvetica"/>
                <a:ea typeface=""/>
                <a:cs typeface="Helvetica"/>
              </a:rPr>
              <a:t>Dope</a:t>
            </a:r>
          </a:p>
        </p:txBody>
      </p:sp>
      <p:sp>
        <p:nvSpPr>
          <p:cNvPr id="44" name="TextBox 43"/>
          <p:cNvSpPr txBox="1"/>
          <p:nvPr/>
        </p:nvSpPr>
        <p:spPr>
          <a:xfrm>
            <a:off x="3193667" y="1556957"/>
            <a:ext cx="1750615"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00FFFF"/>
                </a:solidFill>
                <a:latin typeface="Helvetica"/>
                <a:ea typeface=""/>
                <a:cs typeface="Helvetica"/>
              </a:rPr>
              <a:t>Clean</a:t>
            </a:r>
          </a:p>
        </p:txBody>
      </p:sp>
      <p:sp>
        <p:nvSpPr>
          <p:cNvPr id="45" name="TextBox 44"/>
          <p:cNvSpPr txBox="1"/>
          <p:nvPr/>
        </p:nvSpPr>
        <p:spPr>
          <a:xfrm>
            <a:off x="4939023" y="1556957"/>
            <a:ext cx="1696406"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00FFFF"/>
                </a:solidFill>
                <a:latin typeface="Helvetica"/>
                <a:ea typeface=""/>
                <a:cs typeface="Helvetica"/>
              </a:rPr>
              <a:t>Dope</a:t>
            </a:r>
          </a:p>
        </p:txBody>
      </p:sp>
      <p:sp>
        <p:nvSpPr>
          <p:cNvPr id="46" name="TextBox 45"/>
          <p:cNvSpPr txBox="1"/>
          <p:nvPr/>
        </p:nvSpPr>
        <p:spPr>
          <a:xfrm>
            <a:off x="3154150" y="2784186"/>
            <a:ext cx="1035113" cy="923320"/>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FFFF00"/>
                </a:solidFill>
                <a:latin typeface="Helvetica"/>
                <a:ea typeface=""/>
                <a:cs typeface="Helvetica"/>
              </a:rPr>
              <a:t>Fair &amp; </a:t>
            </a:r>
            <a:r>
              <a:rPr lang="en-US">
                <a:solidFill>
                  <a:srgbClr val="FFFF00"/>
                </a:solidFill>
                <a:latin typeface="Helvetica"/>
                <a:ea typeface=""/>
                <a:cs typeface="Helvetica"/>
              </a:rPr>
              <a:t>Honest Contest</a:t>
            </a:r>
            <a:endParaRPr lang="en-US" dirty="0">
              <a:solidFill>
                <a:srgbClr val="FFFF00"/>
              </a:solidFill>
              <a:latin typeface="Helvetica"/>
              <a:ea typeface=""/>
              <a:cs typeface="Helvetica"/>
            </a:endParaRPr>
          </a:p>
        </p:txBody>
      </p:sp>
      <p:sp>
        <p:nvSpPr>
          <p:cNvPr id="47" name="TextBox 46"/>
          <p:cNvSpPr txBox="1"/>
          <p:nvPr/>
        </p:nvSpPr>
        <p:spPr>
          <a:xfrm>
            <a:off x="3397793" y="4658157"/>
            <a:ext cx="666003" cy="369322"/>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FFFF00"/>
                </a:solidFill>
                <a:latin typeface="Helvetica"/>
                <a:ea typeface=""/>
                <a:cs typeface="Helvetica"/>
              </a:rPr>
              <a:t>Win</a:t>
            </a:r>
          </a:p>
        </p:txBody>
      </p:sp>
      <p:sp>
        <p:nvSpPr>
          <p:cNvPr id="48" name="TextBox 47"/>
          <p:cNvSpPr txBox="1"/>
          <p:nvPr/>
        </p:nvSpPr>
        <p:spPr>
          <a:xfrm>
            <a:off x="5068062" y="3126559"/>
            <a:ext cx="777035" cy="369322"/>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FFFF00"/>
                </a:solidFill>
                <a:latin typeface="Helvetica"/>
                <a:ea typeface=""/>
                <a:cs typeface="Helvetica"/>
              </a:rPr>
              <a:t>Lose</a:t>
            </a:r>
          </a:p>
        </p:txBody>
      </p:sp>
      <p:sp>
        <p:nvSpPr>
          <p:cNvPr id="50" name="TextBox 49"/>
          <p:cNvSpPr txBox="1"/>
          <p:nvPr/>
        </p:nvSpPr>
        <p:spPr>
          <a:xfrm>
            <a:off x="3998372" y="2140909"/>
            <a:ext cx="1004266" cy="923320"/>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a:solidFill>
                  <a:srgbClr val="00FFFF"/>
                </a:solidFill>
                <a:latin typeface="Helvetica"/>
                <a:ea typeface=""/>
                <a:cs typeface="Helvetica"/>
              </a:rPr>
              <a:t>Fair &amp; Honest Contest</a:t>
            </a:r>
            <a:endParaRPr lang="en-US" dirty="0">
              <a:solidFill>
                <a:srgbClr val="00FFFF"/>
              </a:solidFill>
              <a:latin typeface="Helvetica"/>
              <a:ea typeface=""/>
              <a:cs typeface="Helvetica"/>
            </a:endParaRPr>
          </a:p>
        </p:txBody>
      </p:sp>
      <p:sp>
        <p:nvSpPr>
          <p:cNvPr id="51" name="TextBox 50"/>
          <p:cNvSpPr txBox="1"/>
          <p:nvPr/>
        </p:nvSpPr>
        <p:spPr>
          <a:xfrm>
            <a:off x="5399037" y="2420161"/>
            <a:ext cx="1236392" cy="369322"/>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00FFFF"/>
                </a:solidFill>
                <a:latin typeface="Helvetica"/>
                <a:ea typeface=""/>
                <a:cs typeface="Helvetica"/>
              </a:rPr>
              <a:t>Win</a:t>
            </a:r>
          </a:p>
        </p:txBody>
      </p:sp>
      <p:sp>
        <p:nvSpPr>
          <p:cNvPr id="53" name="TextBox 52"/>
          <p:cNvSpPr txBox="1"/>
          <p:nvPr/>
        </p:nvSpPr>
        <p:spPr>
          <a:xfrm>
            <a:off x="3701248" y="3959864"/>
            <a:ext cx="1243036" cy="369322"/>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00FFFF"/>
                </a:solidFill>
                <a:latin typeface="Helvetica"/>
                <a:ea typeface=""/>
                <a:cs typeface="Helvetica"/>
              </a:rPr>
              <a:t>Lose</a:t>
            </a:r>
          </a:p>
        </p:txBody>
      </p:sp>
      <p:sp>
        <p:nvSpPr>
          <p:cNvPr id="60" name="TextBox 59"/>
          <p:cNvSpPr txBox="1"/>
          <p:nvPr/>
        </p:nvSpPr>
        <p:spPr>
          <a:xfrm>
            <a:off x="4884814" y="4574263"/>
            <a:ext cx="1051259" cy="646321"/>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FFFF00"/>
                </a:solidFill>
                <a:latin typeface="Helvetica"/>
                <a:ea typeface=""/>
                <a:cs typeface="Helvetica"/>
              </a:rPr>
              <a:t>Fair contest</a:t>
            </a:r>
          </a:p>
        </p:txBody>
      </p:sp>
      <p:sp>
        <p:nvSpPr>
          <p:cNvPr id="61" name="TextBox 60"/>
          <p:cNvSpPr txBox="1"/>
          <p:nvPr/>
        </p:nvSpPr>
        <p:spPr>
          <a:xfrm>
            <a:off x="5617657" y="3772890"/>
            <a:ext cx="1004266" cy="646321"/>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dirty="0">
                <a:solidFill>
                  <a:srgbClr val="00FFFF"/>
                </a:solidFill>
                <a:latin typeface="Helvetica"/>
                <a:ea typeface=""/>
                <a:cs typeface="Helvetica"/>
              </a:rPr>
              <a:t>Fair contest</a:t>
            </a:r>
          </a:p>
        </p:txBody>
      </p:sp>
    </p:spTree>
    <p:extLst>
      <p:ext uri="{BB962C8B-B14F-4D97-AF65-F5344CB8AC3E}">
        <p14:creationId xmlns:p14="http://schemas.microsoft.com/office/powerpoint/2010/main" val="2145111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4986841" y="1713834"/>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732197" y="1720126"/>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428602" y="1720126"/>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652350" y="2507508"/>
            <a:ext cx="521477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652350" y="4061515"/>
            <a:ext cx="521477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06560" y="5615522"/>
            <a:ext cx="516056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41051" y="2507509"/>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732197" y="2507509"/>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986841" y="4061516"/>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737457" y="4061516"/>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652350" y="3033802"/>
            <a:ext cx="1334491"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FFFF00"/>
                </a:solidFill>
                <a:latin typeface="Helvetica"/>
                <a:ea typeface=""/>
                <a:cs typeface="Helvetica"/>
              </a:rPr>
              <a:t>Share</a:t>
            </a:r>
          </a:p>
        </p:txBody>
      </p:sp>
      <p:sp>
        <p:nvSpPr>
          <p:cNvPr id="43" name="TextBox 42"/>
          <p:cNvSpPr txBox="1"/>
          <p:nvPr/>
        </p:nvSpPr>
        <p:spPr>
          <a:xfrm>
            <a:off x="3671467" y="4611613"/>
            <a:ext cx="1315373" cy="830987"/>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FFFF00"/>
                </a:solidFill>
                <a:latin typeface="Helvetica"/>
                <a:ea typeface=""/>
                <a:cs typeface="Helvetica"/>
              </a:rPr>
              <a:t>Don’t Share</a:t>
            </a:r>
          </a:p>
        </p:txBody>
      </p:sp>
      <p:sp>
        <p:nvSpPr>
          <p:cNvPr id="44" name="TextBox 43"/>
          <p:cNvSpPr txBox="1"/>
          <p:nvPr/>
        </p:nvSpPr>
        <p:spPr>
          <a:xfrm>
            <a:off x="4986841" y="1889466"/>
            <a:ext cx="1750615" cy="461655"/>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00FFFF"/>
                </a:solidFill>
                <a:latin typeface="Helvetica"/>
                <a:ea typeface=""/>
                <a:cs typeface="Helvetica"/>
              </a:rPr>
              <a:t>Share</a:t>
            </a:r>
          </a:p>
        </p:txBody>
      </p:sp>
      <p:sp>
        <p:nvSpPr>
          <p:cNvPr id="45" name="TextBox 44"/>
          <p:cNvSpPr txBox="1"/>
          <p:nvPr/>
        </p:nvSpPr>
        <p:spPr>
          <a:xfrm>
            <a:off x="6732197" y="1676521"/>
            <a:ext cx="1696406" cy="830987"/>
          </a:xfrm>
          <a:prstGeom prst="rect">
            <a:avLst/>
          </a:prstGeom>
          <a:noFill/>
        </p:spPr>
        <p:txBody>
          <a:bodyPr wrap="square" lIns="91430" tIns="45715" rIns="91430" bIns="45715" rtlCol="0">
            <a:spAutoFit/>
          </a:bodyPr>
          <a:lstStyle/>
          <a:p>
            <a:pPr algn="ctr" defTabSz="914305" fontAlgn="auto">
              <a:spcBef>
                <a:spcPts val="0"/>
              </a:spcBef>
              <a:spcAft>
                <a:spcPts val="0"/>
              </a:spcAft>
            </a:pPr>
            <a:r>
              <a:rPr lang="en-US" sz="2400" b="1" cap="small" dirty="0">
                <a:solidFill>
                  <a:srgbClr val="00FFFF"/>
                </a:solidFill>
                <a:latin typeface="Helvetica"/>
                <a:ea typeface=""/>
                <a:cs typeface="Helvetica"/>
              </a:rPr>
              <a:t>Don’t Share</a:t>
            </a:r>
          </a:p>
        </p:txBody>
      </p:sp>
      <p:sp>
        <p:nvSpPr>
          <p:cNvPr id="46" name="TextBox 45"/>
          <p:cNvSpPr txBox="1"/>
          <p:nvPr/>
        </p:nvSpPr>
        <p:spPr>
          <a:xfrm>
            <a:off x="5041051" y="3095256"/>
            <a:ext cx="1282212" cy="923320"/>
          </a:xfrm>
          <a:prstGeom prst="rect">
            <a:avLst/>
          </a:prstGeom>
          <a:noFill/>
        </p:spPr>
        <p:txBody>
          <a:bodyPr wrap="square" lIns="91430" tIns="45715" rIns="91430" bIns="45715" rtlCol="0">
            <a:spAutoFit/>
          </a:bodyPr>
          <a:lstStyle/>
          <a:p>
            <a:pPr defTabSz="914305" fontAlgn="auto">
              <a:spcBef>
                <a:spcPts val="0"/>
              </a:spcBef>
              <a:spcAft>
                <a:spcPts val="0"/>
              </a:spcAft>
            </a:pPr>
            <a:r>
              <a:rPr lang="en-US" dirty="0">
                <a:solidFill>
                  <a:srgbClr val="FFFF00"/>
                </a:solidFill>
                <a:latin typeface="Helvetica"/>
                <a:ea typeface=""/>
                <a:cs typeface="Helvetica"/>
              </a:rPr>
              <a:t>Good chance</a:t>
            </a:r>
          </a:p>
          <a:p>
            <a:pPr defTabSz="914305" fontAlgn="auto">
              <a:spcBef>
                <a:spcPts val="0"/>
              </a:spcBef>
              <a:spcAft>
                <a:spcPts val="0"/>
              </a:spcAft>
            </a:pPr>
            <a:r>
              <a:rPr lang="en-US" dirty="0">
                <a:solidFill>
                  <a:srgbClr val="FFFF00"/>
                </a:solidFill>
                <a:latin typeface="Helvetica"/>
                <a:ea typeface=""/>
                <a:cs typeface="Helvetica"/>
              </a:rPr>
              <a:t>of survival</a:t>
            </a:r>
          </a:p>
        </p:txBody>
      </p:sp>
      <p:sp>
        <p:nvSpPr>
          <p:cNvPr id="48" name="TextBox 47"/>
          <p:cNvSpPr txBox="1"/>
          <p:nvPr/>
        </p:nvSpPr>
        <p:spPr>
          <a:xfrm>
            <a:off x="6732197" y="3138196"/>
            <a:ext cx="1282212" cy="923320"/>
          </a:xfrm>
          <a:prstGeom prst="rect">
            <a:avLst/>
          </a:prstGeom>
          <a:noFill/>
        </p:spPr>
        <p:txBody>
          <a:bodyPr wrap="square" lIns="91430" tIns="45715" rIns="91430" bIns="45715" rtlCol="0">
            <a:spAutoFit/>
          </a:bodyPr>
          <a:lstStyle/>
          <a:p>
            <a:pPr defTabSz="914305" fontAlgn="auto">
              <a:spcBef>
                <a:spcPts val="0"/>
              </a:spcBef>
              <a:spcAft>
                <a:spcPts val="0"/>
              </a:spcAft>
            </a:pPr>
            <a:r>
              <a:rPr lang="en-US" dirty="0">
                <a:solidFill>
                  <a:srgbClr val="FFFF00"/>
                </a:solidFill>
                <a:latin typeface="Helvetica"/>
                <a:ea typeface=""/>
                <a:cs typeface="Helvetica"/>
              </a:rPr>
              <a:t>No</a:t>
            </a:r>
          </a:p>
          <a:p>
            <a:pPr defTabSz="914305" fontAlgn="auto">
              <a:spcBef>
                <a:spcPts val="0"/>
              </a:spcBef>
              <a:spcAft>
                <a:spcPts val="0"/>
              </a:spcAft>
            </a:pPr>
            <a:r>
              <a:rPr lang="en-US" dirty="0">
                <a:solidFill>
                  <a:srgbClr val="FFFF00"/>
                </a:solidFill>
                <a:latin typeface="Helvetica"/>
                <a:ea typeface=""/>
                <a:cs typeface="Helvetica"/>
              </a:rPr>
              <a:t>chance</a:t>
            </a:r>
          </a:p>
          <a:p>
            <a:pPr defTabSz="914305" fontAlgn="auto">
              <a:spcBef>
                <a:spcPts val="0"/>
              </a:spcBef>
              <a:spcAft>
                <a:spcPts val="0"/>
              </a:spcAft>
            </a:pPr>
            <a:r>
              <a:rPr lang="en-US" dirty="0">
                <a:solidFill>
                  <a:srgbClr val="FFFF00"/>
                </a:solidFill>
                <a:latin typeface="Helvetica"/>
                <a:ea typeface=""/>
                <a:cs typeface="Helvetica"/>
              </a:rPr>
              <a:t>of survival</a:t>
            </a:r>
          </a:p>
        </p:txBody>
      </p:sp>
      <p:sp>
        <p:nvSpPr>
          <p:cNvPr id="50" name="TextBox 49"/>
          <p:cNvSpPr txBox="1"/>
          <p:nvPr/>
        </p:nvSpPr>
        <p:spPr>
          <a:xfrm>
            <a:off x="5067787" y="2454036"/>
            <a:ext cx="1696406" cy="646321"/>
          </a:xfrm>
          <a:prstGeom prst="rect">
            <a:avLst/>
          </a:prstGeom>
          <a:noFill/>
        </p:spPr>
        <p:txBody>
          <a:bodyPr wrap="square" lIns="91430" tIns="45715" rIns="91430" bIns="45715" rtlCol="0">
            <a:spAutoFit/>
          </a:bodyPr>
          <a:lstStyle/>
          <a:p>
            <a:pPr algn="r" defTabSz="914305" fontAlgn="auto">
              <a:spcBef>
                <a:spcPts val="0"/>
              </a:spcBef>
              <a:spcAft>
                <a:spcPts val="0"/>
              </a:spcAft>
            </a:pPr>
            <a:r>
              <a:rPr lang="en-US" dirty="0">
                <a:solidFill>
                  <a:srgbClr val="00FFFF"/>
                </a:solidFill>
                <a:latin typeface="Helvetica"/>
                <a:ea typeface=""/>
                <a:cs typeface="Helvetica"/>
              </a:rPr>
              <a:t>Good chance of survival</a:t>
            </a:r>
          </a:p>
        </p:txBody>
      </p:sp>
      <p:pic>
        <p:nvPicPr>
          <p:cNvPr id="25" name="Picture 2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1084" y="2507508"/>
            <a:ext cx="3009558" cy="2980620"/>
          </a:xfrm>
          <a:prstGeom prst="rect">
            <a:avLst/>
          </a:prstGeom>
          <a:ln>
            <a:noFill/>
          </a:ln>
          <a:effectLst>
            <a:softEdge rad="112500"/>
          </a:effectLst>
        </p:spPr>
      </p:pic>
      <p:sp>
        <p:nvSpPr>
          <p:cNvPr id="26" name="TextBox 25"/>
          <p:cNvSpPr txBox="1"/>
          <p:nvPr/>
        </p:nvSpPr>
        <p:spPr>
          <a:xfrm>
            <a:off x="6732197" y="4711501"/>
            <a:ext cx="1282212" cy="923320"/>
          </a:xfrm>
          <a:prstGeom prst="rect">
            <a:avLst/>
          </a:prstGeom>
          <a:noFill/>
        </p:spPr>
        <p:txBody>
          <a:bodyPr wrap="square" lIns="91430" tIns="45715" rIns="91430" bIns="45715" rtlCol="0">
            <a:spAutoFit/>
          </a:bodyPr>
          <a:lstStyle/>
          <a:p>
            <a:pPr defTabSz="914305" fontAlgn="auto">
              <a:spcBef>
                <a:spcPts val="0"/>
              </a:spcBef>
              <a:spcAft>
                <a:spcPts val="0"/>
              </a:spcAft>
            </a:pPr>
            <a:r>
              <a:rPr lang="en-US" dirty="0">
                <a:solidFill>
                  <a:srgbClr val="FFFF00"/>
                </a:solidFill>
                <a:latin typeface="Helvetica"/>
                <a:ea typeface=""/>
                <a:cs typeface="Helvetica"/>
              </a:rPr>
              <a:t>Poor</a:t>
            </a:r>
          </a:p>
          <a:p>
            <a:pPr defTabSz="914305" fontAlgn="auto">
              <a:spcBef>
                <a:spcPts val="0"/>
              </a:spcBef>
              <a:spcAft>
                <a:spcPts val="0"/>
              </a:spcAft>
            </a:pPr>
            <a:r>
              <a:rPr lang="en-US" dirty="0">
                <a:solidFill>
                  <a:srgbClr val="FFFF00"/>
                </a:solidFill>
                <a:latin typeface="Helvetica"/>
                <a:ea typeface=""/>
                <a:cs typeface="Helvetica"/>
              </a:rPr>
              <a:t>chance</a:t>
            </a:r>
          </a:p>
          <a:p>
            <a:pPr defTabSz="914305" fontAlgn="auto">
              <a:spcBef>
                <a:spcPts val="0"/>
              </a:spcBef>
              <a:spcAft>
                <a:spcPts val="0"/>
              </a:spcAft>
            </a:pPr>
            <a:r>
              <a:rPr lang="en-US" dirty="0">
                <a:solidFill>
                  <a:srgbClr val="FFFF00"/>
                </a:solidFill>
                <a:latin typeface="Helvetica"/>
                <a:ea typeface=""/>
                <a:cs typeface="Helvetica"/>
              </a:rPr>
              <a:t>of survival</a:t>
            </a:r>
          </a:p>
        </p:txBody>
      </p:sp>
      <p:sp>
        <p:nvSpPr>
          <p:cNvPr id="27" name="TextBox 26"/>
          <p:cNvSpPr txBox="1"/>
          <p:nvPr/>
        </p:nvSpPr>
        <p:spPr>
          <a:xfrm>
            <a:off x="4986841" y="4698134"/>
            <a:ext cx="1282212" cy="923320"/>
          </a:xfrm>
          <a:prstGeom prst="rect">
            <a:avLst/>
          </a:prstGeom>
          <a:noFill/>
        </p:spPr>
        <p:txBody>
          <a:bodyPr wrap="square" lIns="91430" tIns="45715" rIns="91430" bIns="45715" rtlCol="0">
            <a:spAutoFit/>
          </a:bodyPr>
          <a:lstStyle/>
          <a:p>
            <a:pPr defTabSz="914305" fontAlgn="auto">
              <a:spcBef>
                <a:spcPts val="0"/>
              </a:spcBef>
              <a:spcAft>
                <a:spcPts val="0"/>
              </a:spcAft>
            </a:pPr>
            <a:r>
              <a:rPr lang="en-US" dirty="0">
                <a:solidFill>
                  <a:srgbClr val="FFFF00"/>
                </a:solidFill>
                <a:latin typeface="Helvetica"/>
                <a:ea typeface=""/>
                <a:cs typeface="Helvetica"/>
              </a:rPr>
              <a:t>Almost certain</a:t>
            </a:r>
          </a:p>
          <a:p>
            <a:pPr defTabSz="914305" fontAlgn="auto">
              <a:spcBef>
                <a:spcPts val="0"/>
              </a:spcBef>
              <a:spcAft>
                <a:spcPts val="0"/>
              </a:spcAft>
            </a:pPr>
            <a:r>
              <a:rPr lang="en-US" dirty="0">
                <a:solidFill>
                  <a:srgbClr val="FFFF00"/>
                </a:solidFill>
                <a:latin typeface="Helvetica"/>
                <a:ea typeface=""/>
                <a:cs typeface="Helvetica"/>
              </a:rPr>
              <a:t>to survive</a:t>
            </a:r>
          </a:p>
        </p:txBody>
      </p:sp>
      <p:sp>
        <p:nvSpPr>
          <p:cNvPr id="28" name="TextBox 27"/>
          <p:cNvSpPr txBox="1"/>
          <p:nvPr/>
        </p:nvSpPr>
        <p:spPr>
          <a:xfrm>
            <a:off x="6764193" y="4018576"/>
            <a:ext cx="1696406" cy="646321"/>
          </a:xfrm>
          <a:prstGeom prst="rect">
            <a:avLst/>
          </a:prstGeom>
          <a:noFill/>
        </p:spPr>
        <p:txBody>
          <a:bodyPr wrap="square" lIns="91430" tIns="45715" rIns="91430" bIns="45715" rtlCol="0">
            <a:spAutoFit/>
          </a:bodyPr>
          <a:lstStyle/>
          <a:p>
            <a:pPr algn="r" defTabSz="914305" fontAlgn="auto">
              <a:spcBef>
                <a:spcPts val="0"/>
              </a:spcBef>
              <a:spcAft>
                <a:spcPts val="0"/>
              </a:spcAft>
            </a:pPr>
            <a:r>
              <a:rPr lang="en-US" dirty="0">
                <a:solidFill>
                  <a:srgbClr val="00FFFF"/>
                </a:solidFill>
                <a:latin typeface="Helvetica"/>
                <a:ea typeface=""/>
                <a:cs typeface="Helvetica"/>
              </a:rPr>
              <a:t>Poor chance of survival</a:t>
            </a:r>
          </a:p>
        </p:txBody>
      </p:sp>
      <p:sp>
        <p:nvSpPr>
          <p:cNvPr id="29" name="TextBox 28"/>
          <p:cNvSpPr txBox="1"/>
          <p:nvPr/>
        </p:nvSpPr>
        <p:spPr>
          <a:xfrm>
            <a:off x="5041051" y="4051813"/>
            <a:ext cx="1696406" cy="646321"/>
          </a:xfrm>
          <a:prstGeom prst="rect">
            <a:avLst/>
          </a:prstGeom>
          <a:noFill/>
        </p:spPr>
        <p:txBody>
          <a:bodyPr wrap="square" lIns="91430" tIns="45715" rIns="91430" bIns="45715" rtlCol="0">
            <a:spAutoFit/>
          </a:bodyPr>
          <a:lstStyle/>
          <a:p>
            <a:pPr algn="r" defTabSz="914305" fontAlgn="auto">
              <a:spcBef>
                <a:spcPts val="0"/>
              </a:spcBef>
              <a:spcAft>
                <a:spcPts val="0"/>
              </a:spcAft>
            </a:pPr>
            <a:r>
              <a:rPr lang="en-US" dirty="0">
                <a:solidFill>
                  <a:srgbClr val="00FFFF"/>
                </a:solidFill>
                <a:latin typeface="Helvetica"/>
                <a:ea typeface=""/>
                <a:cs typeface="Helvetica"/>
              </a:rPr>
              <a:t>No chance of survival</a:t>
            </a:r>
          </a:p>
        </p:txBody>
      </p:sp>
      <p:sp>
        <p:nvSpPr>
          <p:cNvPr id="30" name="TextBox 29"/>
          <p:cNvSpPr txBox="1"/>
          <p:nvPr/>
        </p:nvSpPr>
        <p:spPr>
          <a:xfrm>
            <a:off x="6764193" y="2488727"/>
            <a:ext cx="1696406" cy="646321"/>
          </a:xfrm>
          <a:prstGeom prst="rect">
            <a:avLst/>
          </a:prstGeom>
          <a:noFill/>
        </p:spPr>
        <p:txBody>
          <a:bodyPr wrap="square" lIns="91430" tIns="45715" rIns="91430" bIns="45715" rtlCol="0">
            <a:spAutoFit/>
          </a:bodyPr>
          <a:lstStyle/>
          <a:p>
            <a:pPr algn="r" defTabSz="914305" fontAlgn="auto">
              <a:spcBef>
                <a:spcPts val="0"/>
              </a:spcBef>
              <a:spcAft>
                <a:spcPts val="0"/>
              </a:spcAft>
            </a:pPr>
            <a:r>
              <a:rPr lang="en-US" dirty="0">
                <a:solidFill>
                  <a:srgbClr val="00FFFF"/>
                </a:solidFill>
                <a:latin typeface="Helvetica"/>
                <a:ea typeface=""/>
                <a:cs typeface="Helvetica"/>
              </a:rPr>
              <a:t>Almost certain to survive</a:t>
            </a:r>
          </a:p>
        </p:txBody>
      </p:sp>
    </p:spTree>
    <p:extLst>
      <p:ext uri="{BB962C8B-B14F-4D97-AF65-F5344CB8AC3E}">
        <p14:creationId xmlns:p14="http://schemas.microsoft.com/office/powerpoint/2010/main" val="2130041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2821" y="555031"/>
            <a:ext cx="5910798" cy="5776998"/>
            <a:chOff x="1605537" y="533497"/>
            <a:chExt cx="6516244" cy="6368739"/>
          </a:xfrm>
        </p:grpSpPr>
        <p:grpSp>
          <p:nvGrpSpPr>
            <p:cNvPr id="5" name="Group 4"/>
            <p:cNvGrpSpPr/>
            <p:nvPr/>
          </p:nvGrpSpPr>
          <p:grpSpPr>
            <a:xfrm>
              <a:off x="1605537" y="533497"/>
              <a:ext cx="6516244" cy="6368739"/>
              <a:chOff x="1605537" y="533497"/>
              <a:chExt cx="6516244" cy="6368739"/>
            </a:xfrm>
          </p:grpSpPr>
          <p:pic>
            <p:nvPicPr>
              <p:cNvPr id="15" name="Picture 14"/>
              <p:cNvPicPr>
                <a:picLocks noChangeAspect="1"/>
              </p:cNvPicPr>
              <p:nvPr/>
            </p:nvPicPr>
            <p:blipFill>
              <a:blip r:embed="rId2" cstate="email">
                <a:alphaModFix/>
                <a:extLst>
                  <a:ext uri="{BEBA8EAE-BF5A-486C-A8C5-ECC9F3942E4B}">
                    <a14:imgProps xmlns:a14="http://schemas.microsoft.com/office/drawing/2010/main">
                      <a14:imgLayer r:embed="rId3">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16" name="TextBox 15"/>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17" name="TextBox 16"/>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18" name="TextBox 17"/>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19" name="TextBox 18"/>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6" name="TextBox 5"/>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7" name="TextBox 6"/>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9" name="TextBox 8"/>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0" name="TextBox 9"/>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1" name="TextBox 10"/>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2" name="TextBox 11"/>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3" name="TextBox 12"/>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14" name="TextBox 13"/>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
        <p:nvSpPr>
          <p:cNvPr id="2" name="TextBox 1"/>
          <p:cNvSpPr txBox="1"/>
          <p:nvPr/>
        </p:nvSpPr>
        <p:spPr>
          <a:xfrm>
            <a:off x="6148721" y="1832000"/>
            <a:ext cx="2699522" cy="3727302"/>
          </a:xfrm>
          <a:prstGeom prst="rect">
            <a:avLst/>
          </a:prstGeom>
          <a:noFill/>
        </p:spPr>
        <p:txBody>
          <a:bodyPr wrap="none" rtlCol="0">
            <a:spAutoFit/>
          </a:bodyPr>
          <a:lstStyle/>
          <a:p>
            <a:pPr algn="ctr" defTabSz="407526" hangingPunct="0">
              <a:lnSpc>
                <a:spcPct val="93000"/>
              </a:lnSpc>
              <a:buClr>
                <a:srgbClr val="000000"/>
              </a:buClr>
              <a:buSzPct val="100000"/>
            </a:pPr>
            <a:r>
              <a:rPr lang="en-US" sz="2540" dirty="0">
                <a:solidFill>
                  <a:srgbClr val="FFFFFF"/>
                </a:solidFill>
                <a:latin typeface="Arial" charset="0"/>
                <a:cs typeface="MS Gothic" charset="0"/>
              </a:rPr>
              <a:t>Play 10 rounds</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against a partner.</a:t>
            </a:r>
          </a:p>
          <a:p>
            <a:pPr algn="ctr" defTabSz="407526" hangingPunct="0">
              <a:lnSpc>
                <a:spcPct val="93000"/>
              </a:lnSpc>
              <a:buClr>
                <a:srgbClr val="000000"/>
              </a:buClr>
              <a:buSzPct val="100000"/>
            </a:pPr>
            <a:endParaRPr lang="en-US" sz="2540"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dirty="0">
                <a:solidFill>
                  <a:srgbClr val="FFFFFF"/>
                </a:solidFill>
                <a:latin typeface="Arial" charset="0"/>
                <a:cs typeface="MS Gothic" charset="0"/>
              </a:rPr>
              <a:t>Keep track of</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your scores.</a:t>
            </a:r>
          </a:p>
          <a:p>
            <a:pPr algn="ctr" defTabSz="407526" hangingPunct="0">
              <a:lnSpc>
                <a:spcPct val="93000"/>
              </a:lnSpc>
              <a:buClr>
                <a:srgbClr val="000000"/>
              </a:buClr>
              <a:buSzPct val="100000"/>
            </a:pPr>
            <a:endParaRPr lang="en-US" sz="2540"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dirty="0">
                <a:solidFill>
                  <a:srgbClr val="FFFFFF"/>
                </a:solidFill>
                <a:latin typeface="Arial" charset="0"/>
                <a:cs typeface="MS Gothic" charset="0"/>
              </a:rPr>
              <a:t>The winner is the</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person with the</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highest score in</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the room.</a:t>
            </a:r>
          </a:p>
        </p:txBody>
      </p:sp>
    </p:spTree>
    <p:extLst>
      <p:ext uri="{BB962C8B-B14F-4D97-AF65-F5344CB8AC3E}">
        <p14:creationId xmlns:p14="http://schemas.microsoft.com/office/powerpoint/2010/main" val="1525711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515521" y="488521"/>
            <a:ext cx="8402400" cy="4862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9106"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What is the best strategy?</a:t>
            </a:r>
          </a:p>
        </p:txBody>
      </p:sp>
      <p:sp>
        <p:nvSpPr>
          <p:cNvPr id="9219" name="Rectangle 3"/>
          <p:cNvSpPr>
            <a:spLocks noChangeArrowheads="1"/>
          </p:cNvSpPr>
          <p:nvPr/>
        </p:nvSpPr>
        <p:spPr bwMode="auto">
          <a:xfrm>
            <a:off x="8099145" y="6566761"/>
            <a:ext cx="987256"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7878DE"/>
                </a:solidFill>
                <a:latin typeface="Arial" charset="0"/>
                <a:cs typeface="MS Gothic" charset="0"/>
              </a:rPr>
              <a:t>Image: PD</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81841" y="1534793"/>
            <a:ext cx="4488470" cy="4712894"/>
          </a:xfrm>
          <a:prstGeom prst="rect">
            <a:avLst/>
          </a:prstGeom>
          <a:ln>
            <a:noFill/>
          </a:ln>
          <a:effectLst>
            <a:softEdge rad="112500"/>
          </a:effectLst>
        </p:spPr>
      </p:pic>
    </p:spTree>
    <p:extLst>
      <p:ext uri="{BB962C8B-B14F-4D97-AF65-F5344CB8AC3E}">
        <p14:creationId xmlns:p14="http://schemas.microsoft.com/office/powerpoint/2010/main" val="16802168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514350" y="1207477"/>
            <a:ext cx="7900989" cy="526366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Helvetica"/>
                <a:ea typeface="ＭＳ Ｐゴシック" charset="0"/>
                <a:cs typeface="ＭＳ Ｐゴシック" charset="0"/>
              </a:defRPr>
            </a:lvl1pPr>
            <a:lvl2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2pPr>
            <a:lvl3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3pPr>
            <a:lvl4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4pPr>
            <a:lvl5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5pPr>
            <a:lvl6pPr marL="4572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6pPr>
            <a:lvl7pPr marL="9144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7pPr>
            <a:lvl8pPr marL="13716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8pPr>
            <a:lvl9pPr marL="18288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9pPr>
          </a:lstStyle>
          <a:p>
            <a:pPr eaLnBrk="1" hangingPunct="1"/>
            <a:r>
              <a:rPr lang="en-US" sz="2400" b="0" dirty="0">
                <a:solidFill>
                  <a:srgbClr val="EEECE1"/>
                </a:solidFill>
                <a:latin typeface="Gill Sans" charset="0"/>
                <a:ea typeface="Gill Sans" charset="0"/>
                <a:cs typeface="Gill Sans" charset="0"/>
              </a:rPr>
              <a:t>You should...</a:t>
            </a:r>
          </a:p>
          <a:p>
            <a:pPr eaLnBrk="1" hangingPunct="1"/>
            <a:endParaRPr lang="en-US" sz="2400" dirty="0">
              <a:solidFill>
                <a:srgbClr val="EEECE1"/>
              </a:solidFill>
              <a:latin typeface="Gill Sans" charset="0"/>
              <a:ea typeface="Gill Sans" charset="0"/>
              <a:cs typeface="Gill Sans" charset="0"/>
            </a:endParaRPr>
          </a:p>
          <a:p>
            <a:pPr eaLnBrk="1" hangingPunct="1"/>
            <a:r>
              <a:rPr lang="en-US" sz="2400" dirty="0">
                <a:solidFill>
                  <a:srgbClr val="EEECE1"/>
                </a:solidFill>
                <a:latin typeface="Gill Sans" charset="0"/>
                <a:ea typeface="Gill Sans" charset="0"/>
                <a:cs typeface="Gill Sans" charset="0"/>
              </a:rPr>
              <a:t>1.  </a:t>
            </a:r>
            <a:r>
              <a:rPr lang="en-US" sz="2400" b="0" dirty="0">
                <a:solidFill>
                  <a:srgbClr val="EEECE1"/>
                </a:solidFill>
                <a:latin typeface="Gill Sans" charset="0"/>
                <a:ea typeface="Gill Sans" charset="0"/>
                <a:cs typeface="Gill Sans" charset="0"/>
              </a:rPr>
              <a:t>understand the principles of</a:t>
            </a:r>
          </a:p>
          <a:p>
            <a:pPr eaLnBrk="1" hangingPunct="1"/>
            <a:r>
              <a:rPr lang="en-US" sz="2400" b="0" dirty="0">
                <a:solidFill>
                  <a:srgbClr val="EEECE1"/>
                </a:solidFill>
                <a:latin typeface="Gill Sans" charset="0"/>
                <a:ea typeface="Gill Sans" charset="0"/>
                <a:cs typeface="Gill Sans" charset="0"/>
              </a:rPr>
              <a:t>agent-based modelling (ABM).</a:t>
            </a:r>
          </a:p>
          <a:p>
            <a:pPr eaLnBrk="1" hangingPunct="1"/>
            <a:endParaRPr lang="en-US" sz="2400" b="0" dirty="0">
              <a:solidFill>
                <a:srgbClr val="EEECE1"/>
              </a:solidFill>
              <a:latin typeface="Gill Sans" charset="0"/>
              <a:ea typeface="Gill Sans" charset="0"/>
              <a:cs typeface="Gill Sans" charset="0"/>
            </a:endParaRPr>
          </a:p>
          <a:p>
            <a:pPr eaLnBrk="1" hangingPunct="1"/>
            <a:r>
              <a:rPr lang="en-US" sz="2400" dirty="0">
                <a:solidFill>
                  <a:srgbClr val="EEECE1"/>
                </a:solidFill>
                <a:latin typeface="Gill Sans" charset="0"/>
                <a:ea typeface="Gill Sans" charset="0"/>
                <a:cs typeface="Gill Sans" charset="0"/>
              </a:rPr>
              <a:t>2. </a:t>
            </a:r>
            <a:r>
              <a:rPr lang="en-US" sz="2400" b="0" dirty="0">
                <a:solidFill>
                  <a:srgbClr val="EEECE1"/>
                </a:solidFill>
                <a:latin typeface="Gill Sans" charset="0"/>
                <a:ea typeface="Gill Sans" charset="0"/>
                <a:cs typeface="Gill Sans" charset="0"/>
              </a:rPr>
              <a:t>be able to describe the type and range of systems to which ABM can be profitably and appropriately applied.</a:t>
            </a:r>
          </a:p>
          <a:p>
            <a:pPr eaLnBrk="1" hangingPunct="1"/>
            <a:br>
              <a:rPr lang="en-US" sz="2400" dirty="0">
                <a:latin typeface="Gill Sans" charset="0"/>
                <a:ea typeface="Gill Sans" charset="0"/>
                <a:cs typeface="Gill Sans" charset="0"/>
              </a:rPr>
            </a:br>
            <a:r>
              <a:rPr lang="en-US" sz="2400" dirty="0">
                <a:solidFill>
                  <a:srgbClr val="EEECE1"/>
                </a:solidFill>
                <a:latin typeface="Gill Sans" charset="0"/>
                <a:ea typeface="Gill Sans" charset="0"/>
                <a:cs typeface="Gill Sans" charset="0"/>
              </a:rPr>
              <a:t>3. </a:t>
            </a:r>
            <a:r>
              <a:rPr lang="en-US" sz="2400" b="0" dirty="0">
                <a:solidFill>
                  <a:srgbClr val="EEECE1"/>
                </a:solidFill>
                <a:latin typeface="Gill Sans" charset="0"/>
                <a:ea typeface="Gill Sans" charset="0"/>
                <a:cs typeface="Gill Sans" charset="0"/>
              </a:rPr>
              <a:t>be able to </a:t>
            </a:r>
            <a:r>
              <a:rPr lang="en-US" sz="2400" b="0" dirty="0" err="1">
                <a:solidFill>
                  <a:srgbClr val="EEECE1"/>
                </a:solidFill>
                <a:latin typeface="Gill Sans" charset="0"/>
                <a:ea typeface="Gill Sans" charset="0"/>
                <a:cs typeface="Gill Sans" charset="0"/>
              </a:rPr>
              <a:t>conceptualise</a:t>
            </a:r>
            <a:r>
              <a:rPr lang="en-US" sz="2400" b="0" dirty="0">
                <a:solidFill>
                  <a:srgbClr val="EEECE1"/>
                </a:solidFill>
                <a:latin typeface="Gill Sans" charset="0"/>
                <a:ea typeface="Gill Sans" charset="0"/>
                <a:cs typeface="Gill Sans" charset="0"/>
              </a:rPr>
              <a:t> and model</a:t>
            </a:r>
          </a:p>
          <a:p>
            <a:pPr eaLnBrk="1" hangingPunct="1"/>
            <a:r>
              <a:rPr lang="en-US" sz="2400" b="0" dirty="0">
                <a:solidFill>
                  <a:srgbClr val="EEECE1"/>
                </a:solidFill>
                <a:latin typeface="Gill Sans" charset="0"/>
                <a:ea typeface="Gill Sans" charset="0"/>
                <a:cs typeface="Gill Sans" charset="0"/>
              </a:rPr>
              <a:t>urban systems with complex dynamics.</a:t>
            </a:r>
          </a:p>
          <a:p>
            <a:pPr eaLnBrk="1" hangingPunct="1"/>
            <a:endParaRPr lang="en-US" sz="2400" b="0" dirty="0">
              <a:solidFill>
                <a:srgbClr val="EEECE1"/>
              </a:solidFill>
              <a:latin typeface="Gill Sans" charset="0"/>
              <a:ea typeface="Gill Sans" charset="0"/>
              <a:cs typeface="Gill Sans" charset="0"/>
            </a:endParaRPr>
          </a:p>
          <a:p>
            <a:pPr eaLnBrk="1" hangingPunct="1"/>
            <a:r>
              <a:rPr lang="en-US" sz="2400" dirty="0">
                <a:solidFill>
                  <a:srgbClr val="EEECE1"/>
                </a:solidFill>
                <a:latin typeface="Gill Sans" charset="0"/>
                <a:ea typeface="Gill Sans" charset="0"/>
                <a:cs typeface="Gill Sans" charset="0"/>
              </a:rPr>
              <a:t>4.</a:t>
            </a:r>
            <a:r>
              <a:rPr lang="en-US" sz="2400" b="0" dirty="0">
                <a:solidFill>
                  <a:srgbClr val="EEECE1"/>
                </a:solidFill>
                <a:latin typeface="Gill Sans" charset="0"/>
                <a:ea typeface="Gill Sans" charset="0"/>
                <a:cs typeface="Gill Sans" charset="0"/>
              </a:rPr>
              <a:t> show evidence of being able to translate your</a:t>
            </a:r>
          </a:p>
          <a:p>
            <a:pPr eaLnBrk="1" hangingPunct="1"/>
            <a:r>
              <a:rPr lang="en-US" sz="2400" b="0" dirty="0">
                <a:solidFill>
                  <a:srgbClr val="EEECE1"/>
                </a:solidFill>
                <a:latin typeface="Gill Sans" charset="0"/>
                <a:ea typeface="Gill Sans" charset="0"/>
                <a:cs typeface="Gill Sans" charset="0"/>
              </a:rPr>
              <a:t>understanding into the practical methodology of modelling</a:t>
            </a:r>
          </a:p>
        </p:txBody>
      </p:sp>
      <p:sp>
        <p:nvSpPr>
          <p:cNvPr id="5" name="Title 1"/>
          <p:cNvSpPr txBox="1">
            <a:spLocks/>
          </p:cNvSpPr>
          <p:nvPr/>
        </p:nvSpPr>
        <p:spPr bwMode="auto">
          <a:xfrm>
            <a:off x="0" y="22225"/>
            <a:ext cx="9144000" cy="1470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Helvetica"/>
                <a:ea typeface="ＭＳ Ｐゴシック" charset="0"/>
                <a:cs typeface="ＭＳ Ｐゴシック" charset="0"/>
              </a:defRPr>
            </a:lvl1pPr>
            <a:lvl2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2pPr>
            <a:lvl3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3pPr>
            <a:lvl4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4pPr>
            <a:lvl5pPr algn="ctr" defTabSz="457200" rtl="0" eaLnBrk="0" fontAlgn="base" hangingPunct="0">
              <a:spcBef>
                <a:spcPct val="0"/>
              </a:spcBef>
              <a:spcAft>
                <a:spcPct val="0"/>
              </a:spcAft>
              <a:defRPr sz="4400" b="1">
                <a:solidFill>
                  <a:schemeClr val="tx1"/>
                </a:solidFill>
                <a:latin typeface="Helvetica" charset="0"/>
                <a:ea typeface="ＭＳ Ｐゴシック" charset="0"/>
                <a:cs typeface="ＭＳ Ｐゴシック" charset="0"/>
              </a:defRPr>
            </a:lvl5pPr>
            <a:lvl6pPr marL="4572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6pPr>
            <a:lvl7pPr marL="9144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7pPr>
            <a:lvl8pPr marL="13716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8pPr>
            <a:lvl9pPr marL="1828800" algn="ctr" defTabSz="457200" rtl="0" fontAlgn="base">
              <a:spcBef>
                <a:spcPct val="0"/>
              </a:spcBef>
              <a:spcAft>
                <a:spcPct val="0"/>
              </a:spcAft>
              <a:defRPr sz="4400" b="1">
                <a:solidFill>
                  <a:schemeClr val="tx1"/>
                </a:solidFill>
                <a:latin typeface="Helvetica" charset="0"/>
                <a:ea typeface="ＭＳ Ｐゴシック" charset="0"/>
                <a:cs typeface="ＭＳ Ｐゴシック" charset="0"/>
              </a:defRPr>
            </a:lvl9pPr>
          </a:lstStyle>
          <a:p>
            <a:pPr eaLnBrk="1" hangingPunct="1"/>
            <a:r>
              <a:rPr lang="en-US" sz="4000" b="0">
                <a:solidFill>
                  <a:srgbClr val="FFC000"/>
                </a:solidFill>
                <a:latin typeface="Gill Sans" charset="0"/>
                <a:ea typeface="Gill Sans" charset="0"/>
                <a:cs typeface="Gill Sans" charset="0"/>
              </a:rPr>
              <a:t>Course Objectives</a:t>
            </a:r>
            <a:endParaRPr lang="en-US" sz="4000" b="0" dirty="0">
              <a:solidFill>
                <a:srgbClr val="FFC000"/>
              </a:solidFill>
              <a:latin typeface="Gill Sans" charset="0"/>
              <a:ea typeface="Gill Sans" charset="0"/>
              <a:cs typeface="Gill Sans" charset="0"/>
            </a:endParaRPr>
          </a:p>
        </p:txBody>
      </p:sp>
    </p:spTree>
    <p:extLst>
      <p:ext uri="{BB962C8B-B14F-4D97-AF65-F5344CB8AC3E}">
        <p14:creationId xmlns:p14="http://schemas.microsoft.com/office/powerpoint/2010/main" val="446574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4860" y="557772"/>
            <a:ext cx="5910798" cy="5776998"/>
            <a:chOff x="1605537" y="533497"/>
            <a:chExt cx="6516244" cy="6368739"/>
          </a:xfrm>
        </p:grpSpPr>
        <p:grpSp>
          <p:nvGrpSpPr>
            <p:cNvPr id="12" name="Group 11"/>
            <p:cNvGrpSpPr/>
            <p:nvPr/>
          </p:nvGrpSpPr>
          <p:grpSpPr>
            <a:xfrm>
              <a:off x="1605537" y="533497"/>
              <a:ext cx="6516244" cy="6368739"/>
              <a:chOff x="1605537" y="533497"/>
              <a:chExt cx="6516244" cy="6368739"/>
            </a:xfrm>
          </p:grpSpPr>
          <p:pic>
            <p:nvPicPr>
              <p:cNvPr id="21" name="Picture 20"/>
              <p:cNvPicPr>
                <a:picLocks noChangeAspect="1"/>
              </p:cNvPicPr>
              <p:nvPr/>
            </p:nvPicPr>
            <p:blipFill>
              <a:blip r:embed="rId2" cstate="email">
                <a:alphaModFix/>
                <a:extLst>
                  <a:ext uri="{BEBA8EAE-BF5A-486C-A8C5-ECC9F3942E4B}">
                    <a14:imgProps xmlns:a14="http://schemas.microsoft.com/office/drawing/2010/main">
                      <a14:imgLayer r:embed="rId3">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22" name="TextBox 21"/>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3" name="TextBox 22"/>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4" name="TextBox 23"/>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25" name="TextBox 24"/>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13" name="TextBox 12"/>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4" name="TextBox 13"/>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5" name="TextBox 14"/>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6" name="TextBox 15"/>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7" name="TextBox 16"/>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8" name="TextBox 17"/>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9" name="TextBox 18"/>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20" name="TextBox 19"/>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
        <p:nvSpPr>
          <p:cNvPr id="26" name="TextBox 25"/>
          <p:cNvSpPr txBox="1"/>
          <p:nvPr/>
        </p:nvSpPr>
        <p:spPr>
          <a:xfrm>
            <a:off x="6162286" y="1590885"/>
            <a:ext cx="2672399" cy="3363806"/>
          </a:xfrm>
          <a:prstGeom prst="rect">
            <a:avLst/>
          </a:prstGeom>
          <a:noFill/>
        </p:spPr>
        <p:txBody>
          <a:bodyPr wrap="none" rtlCol="0">
            <a:spAutoFit/>
          </a:bodyPr>
          <a:lstStyle/>
          <a:p>
            <a:pPr algn="ctr" defTabSz="407526" hangingPunct="0">
              <a:lnSpc>
                <a:spcPct val="93000"/>
              </a:lnSpc>
              <a:buClr>
                <a:srgbClr val="000000"/>
              </a:buClr>
              <a:buSzPct val="100000"/>
            </a:pPr>
            <a:r>
              <a:rPr lang="en-US" sz="2540" dirty="0">
                <a:solidFill>
                  <a:srgbClr val="FFFFFF"/>
                </a:solidFill>
                <a:latin typeface="Arial" charset="0"/>
                <a:cs typeface="MS Gothic" charset="0"/>
              </a:rPr>
              <a:t>Against...</a:t>
            </a:r>
          </a:p>
          <a:p>
            <a:pPr algn="ctr" defTabSz="407526" hangingPunct="0">
              <a:lnSpc>
                <a:spcPct val="93000"/>
              </a:lnSpc>
              <a:buClr>
                <a:srgbClr val="000000"/>
              </a:buClr>
              <a:buSzPct val="100000"/>
            </a:pPr>
            <a:br>
              <a:rPr lang="en-US" sz="2540" dirty="0">
                <a:solidFill>
                  <a:srgbClr val="FFFFFF"/>
                </a:solidFill>
                <a:latin typeface="Arial" charset="0"/>
                <a:cs typeface="MS Gothic" charset="0"/>
              </a:rPr>
            </a:br>
            <a:r>
              <a:rPr lang="en-US" sz="2540" b="1" dirty="0">
                <a:solidFill>
                  <a:srgbClr val="06FF00"/>
                </a:solidFill>
                <a:latin typeface="Arial" charset="0"/>
                <a:cs typeface="MS Gothic" charset="0"/>
              </a:rPr>
              <a:t>ALWAYS C</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00FFFF"/>
                </a:solidFill>
                <a:latin typeface="Arial" charset="0"/>
                <a:cs typeface="MS Gothic" charset="0"/>
              </a:rPr>
              <a:t>ALTERNATE </a:t>
            </a:r>
            <a:r>
              <a:rPr lang="en-US" sz="2540" b="1" dirty="0">
                <a:solidFill>
                  <a:srgbClr val="06FF00"/>
                </a:solidFill>
                <a:latin typeface="Arial" charset="0"/>
                <a:cs typeface="MS Gothic" charset="0"/>
              </a:rPr>
              <a:t>C</a:t>
            </a:r>
            <a:r>
              <a:rPr lang="en-US" sz="2540" b="1" dirty="0">
                <a:solidFill>
                  <a:srgbClr val="FF0000"/>
                </a:solidFill>
                <a:latin typeface="Arial" charset="0"/>
                <a:cs typeface="MS Gothic" charset="0"/>
              </a:rPr>
              <a:t>D</a:t>
            </a:r>
          </a:p>
        </p:txBody>
      </p:sp>
    </p:spTree>
    <p:extLst>
      <p:ext uri="{BB962C8B-B14F-4D97-AF65-F5344CB8AC3E}">
        <p14:creationId xmlns:p14="http://schemas.microsoft.com/office/powerpoint/2010/main" val="1349331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4860" y="557772"/>
            <a:ext cx="5910798" cy="5776998"/>
            <a:chOff x="1605537" y="533497"/>
            <a:chExt cx="6516244" cy="6368739"/>
          </a:xfrm>
        </p:grpSpPr>
        <p:grpSp>
          <p:nvGrpSpPr>
            <p:cNvPr id="12" name="Group 11"/>
            <p:cNvGrpSpPr/>
            <p:nvPr/>
          </p:nvGrpSpPr>
          <p:grpSpPr>
            <a:xfrm>
              <a:off x="1605537" y="533497"/>
              <a:ext cx="6516244" cy="6368739"/>
              <a:chOff x="1605537" y="533497"/>
              <a:chExt cx="6516244" cy="6368739"/>
            </a:xfrm>
          </p:grpSpPr>
          <p:pic>
            <p:nvPicPr>
              <p:cNvPr id="21" name="Picture 20"/>
              <p:cNvPicPr>
                <a:picLocks noChangeAspect="1"/>
              </p:cNvPicPr>
              <p:nvPr/>
            </p:nvPicPr>
            <p:blipFill>
              <a:blip r:embed="rId2" cstate="email">
                <a:alphaModFix/>
                <a:extLst>
                  <a:ext uri="{BEBA8EAE-BF5A-486C-A8C5-ECC9F3942E4B}">
                    <a14:imgProps xmlns:a14="http://schemas.microsoft.com/office/drawing/2010/main">
                      <a14:imgLayer r:embed="rId3">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22" name="TextBox 21"/>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3" name="TextBox 22"/>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4" name="TextBox 23"/>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25" name="TextBox 24"/>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13" name="TextBox 12"/>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4" name="TextBox 13"/>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5" name="TextBox 14"/>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6" name="TextBox 15"/>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7" name="TextBox 16"/>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8" name="TextBox 17"/>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9" name="TextBox 18"/>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20" name="TextBox 19"/>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
        <p:nvSpPr>
          <p:cNvPr id="26" name="TextBox 25"/>
          <p:cNvSpPr txBox="1"/>
          <p:nvPr/>
        </p:nvSpPr>
        <p:spPr>
          <a:xfrm>
            <a:off x="6162286" y="1590885"/>
            <a:ext cx="2672399" cy="3363806"/>
          </a:xfrm>
          <a:prstGeom prst="rect">
            <a:avLst/>
          </a:prstGeom>
          <a:noFill/>
        </p:spPr>
        <p:txBody>
          <a:bodyPr wrap="none" rtlCol="0">
            <a:spAutoFit/>
          </a:bodyPr>
          <a:lstStyle/>
          <a:p>
            <a:pPr algn="ctr" defTabSz="407526" hangingPunct="0">
              <a:lnSpc>
                <a:spcPct val="93000"/>
              </a:lnSpc>
              <a:buClr>
                <a:srgbClr val="000000"/>
              </a:buClr>
              <a:buSzPct val="100000"/>
            </a:pPr>
            <a:r>
              <a:rPr lang="en-US" sz="2540" dirty="0">
                <a:solidFill>
                  <a:srgbClr val="FFFFFF"/>
                </a:solidFill>
                <a:latin typeface="Arial" charset="0"/>
                <a:cs typeface="MS Gothic" charset="0"/>
              </a:rPr>
              <a:t>Against...</a:t>
            </a:r>
          </a:p>
          <a:p>
            <a:pPr algn="ctr" defTabSz="407526" hangingPunct="0">
              <a:lnSpc>
                <a:spcPct val="93000"/>
              </a:lnSpc>
              <a:buClr>
                <a:srgbClr val="000000"/>
              </a:buClr>
              <a:buSzPct val="100000"/>
            </a:pPr>
            <a:br>
              <a:rPr lang="en-US" sz="2540" dirty="0">
                <a:solidFill>
                  <a:srgbClr val="FFFFFF"/>
                </a:solidFill>
                <a:latin typeface="Arial" charset="0"/>
                <a:cs typeface="MS Gothic" charset="0"/>
              </a:rPr>
            </a:br>
            <a:r>
              <a:rPr lang="en-US" sz="2540" b="1" dirty="0">
                <a:solidFill>
                  <a:srgbClr val="06FF00"/>
                </a:solidFill>
                <a:latin typeface="Arial" charset="0"/>
                <a:cs typeface="MS Gothic" charset="0"/>
              </a:rPr>
              <a:t>ALWAYS C</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00FFFF"/>
                </a:solidFill>
                <a:latin typeface="Arial" charset="0"/>
                <a:cs typeface="MS Gothic" charset="0"/>
              </a:rPr>
              <a:t>ALTERNATE </a:t>
            </a:r>
            <a:r>
              <a:rPr lang="en-US" sz="2540" b="1" dirty="0">
                <a:solidFill>
                  <a:srgbClr val="06FF00"/>
                </a:solidFill>
                <a:latin typeface="Arial" charset="0"/>
                <a:cs typeface="MS Gothic" charset="0"/>
              </a:rPr>
              <a:t>C</a:t>
            </a:r>
            <a:r>
              <a:rPr lang="en-US" sz="2540" b="1" dirty="0">
                <a:solidFill>
                  <a:srgbClr val="FF0000"/>
                </a:solidFill>
                <a:latin typeface="Arial" charset="0"/>
                <a:cs typeface="MS Gothic" charset="0"/>
              </a:rPr>
              <a:t>D</a:t>
            </a:r>
          </a:p>
        </p:txBody>
      </p:sp>
    </p:spTree>
    <p:extLst>
      <p:ext uri="{BB962C8B-B14F-4D97-AF65-F5344CB8AC3E}">
        <p14:creationId xmlns:p14="http://schemas.microsoft.com/office/powerpoint/2010/main" val="792502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4860" y="557772"/>
            <a:ext cx="5910798" cy="5776998"/>
            <a:chOff x="1605537" y="533497"/>
            <a:chExt cx="6516244" cy="6368739"/>
          </a:xfrm>
        </p:grpSpPr>
        <p:grpSp>
          <p:nvGrpSpPr>
            <p:cNvPr id="12" name="Group 11"/>
            <p:cNvGrpSpPr/>
            <p:nvPr/>
          </p:nvGrpSpPr>
          <p:grpSpPr>
            <a:xfrm>
              <a:off x="1605537" y="533497"/>
              <a:ext cx="6516244" cy="6368739"/>
              <a:chOff x="1605537" y="533497"/>
              <a:chExt cx="6516244" cy="6368739"/>
            </a:xfrm>
          </p:grpSpPr>
          <p:pic>
            <p:nvPicPr>
              <p:cNvPr id="21" name="Picture 20"/>
              <p:cNvPicPr>
                <a:picLocks noChangeAspect="1"/>
              </p:cNvPicPr>
              <p:nvPr/>
            </p:nvPicPr>
            <p:blipFill>
              <a:blip r:embed="rId2" cstate="email">
                <a:alphaModFix/>
                <a:extLst>
                  <a:ext uri="{BEBA8EAE-BF5A-486C-A8C5-ECC9F3942E4B}">
                    <a14:imgProps xmlns:a14="http://schemas.microsoft.com/office/drawing/2010/main">
                      <a14:imgLayer r:embed="rId3">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22" name="TextBox 21"/>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3" name="TextBox 22"/>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4" name="TextBox 23"/>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25" name="TextBox 24"/>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13" name="TextBox 12"/>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4" name="TextBox 13"/>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5" name="TextBox 14"/>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6" name="TextBox 15"/>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7" name="TextBox 16"/>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8" name="TextBox 17"/>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9" name="TextBox 18"/>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20" name="TextBox 19"/>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
        <p:nvSpPr>
          <p:cNvPr id="26" name="TextBox 25"/>
          <p:cNvSpPr txBox="1"/>
          <p:nvPr/>
        </p:nvSpPr>
        <p:spPr>
          <a:xfrm>
            <a:off x="6162286" y="1590885"/>
            <a:ext cx="2672399" cy="3363806"/>
          </a:xfrm>
          <a:prstGeom prst="rect">
            <a:avLst/>
          </a:prstGeom>
          <a:noFill/>
        </p:spPr>
        <p:txBody>
          <a:bodyPr wrap="none" rtlCol="0">
            <a:spAutoFit/>
          </a:bodyPr>
          <a:lstStyle/>
          <a:p>
            <a:pPr algn="ctr" defTabSz="407526" hangingPunct="0">
              <a:lnSpc>
                <a:spcPct val="93000"/>
              </a:lnSpc>
              <a:buClr>
                <a:srgbClr val="000000"/>
              </a:buClr>
              <a:buSzPct val="100000"/>
            </a:pPr>
            <a:r>
              <a:rPr lang="en-US" sz="2540" dirty="0">
                <a:solidFill>
                  <a:srgbClr val="FFFFFF"/>
                </a:solidFill>
                <a:latin typeface="Arial" charset="0"/>
                <a:cs typeface="MS Gothic" charset="0"/>
              </a:rPr>
              <a:t>Against...</a:t>
            </a:r>
          </a:p>
          <a:p>
            <a:pPr algn="ctr" defTabSz="407526" hangingPunct="0">
              <a:lnSpc>
                <a:spcPct val="93000"/>
              </a:lnSpc>
              <a:buClr>
                <a:srgbClr val="000000"/>
              </a:buClr>
              <a:buSzPct val="100000"/>
            </a:pPr>
            <a:br>
              <a:rPr lang="en-US" sz="2540" dirty="0">
                <a:solidFill>
                  <a:srgbClr val="FFFFFF"/>
                </a:solidFill>
                <a:latin typeface="Arial" charset="0"/>
                <a:cs typeface="MS Gothic" charset="0"/>
              </a:rPr>
            </a:br>
            <a:r>
              <a:rPr lang="en-US" sz="2540" b="1" dirty="0">
                <a:solidFill>
                  <a:srgbClr val="06FF00"/>
                </a:solidFill>
                <a:latin typeface="Arial" charset="0"/>
                <a:cs typeface="MS Gothic" charset="0"/>
              </a:rPr>
              <a:t>ALWAYS C</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00FFFF"/>
                </a:solidFill>
                <a:latin typeface="Arial" charset="0"/>
                <a:cs typeface="MS Gothic" charset="0"/>
              </a:rPr>
              <a:t>ALTERNATE </a:t>
            </a:r>
            <a:r>
              <a:rPr lang="en-US" sz="2540" b="1" dirty="0">
                <a:solidFill>
                  <a:srgbClr val="06FF00"/>
                </a:solidFill>
                <a:latin typeface="Arial" charset="0"/>
                <a:cs typeface="MS Gothic" charset="0"/>
              </a:rPr>
              <a:t>C</a:t>
            </a:r>
            <a:r>
              <a:rPr lang="en-US" sz="2540" b="1" dirty="0">
                <a:solidFill>
                  <a:srgbClr val="FF0000"/>
                </a:solidFill>
                <a:latin typeface="Arial" charset="0"/>
                <a:cs typeface="MS Gothic" charset="0"/>
              </a:rPr>
              <a:t>D</a:t>
            </a:r>
          </a:p>
        </p:txBody>
      </p:sp>
    </p:spTree>
    <p:extLst>
      <p:ext uri="{BB962C8B-B14F-4D97-AF65-F5344CB8AC3E}">
        <p14:creationId xmlns:p14="http://schemas.microsoft.com/office/powerpoint/2010/main" val="894006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4860" y="557772"/>
            <a:ext cx="5910798" cy="5776998"/>
            <a:chOff x="1605537" y="533497"/>
            <a:chExt cx="6516244" cy="6368739"/>
          </a:xfrm>
        </p:grpSpPr>
        <p:grpSp>
          <p:nvGrpSpPr>
            <p:cNvPr id="12" name="Group 11"/>
            <p:cNvGrpSpPr/>
            <p:nvPr/>
          </p:nvGrpSpPr>
          <p:grpSpPr>
            <a:xfrm>
              <a:off x="1605537" y="533497"/>
              <a:ext cx="6516244" cy="6368739"/>
              <a:chOff x="1605537" y="533497"/>
              <a:chExt cx="6516244" cy="6368739"/>
            </a:xfrm>
          </p:grpSpPr>
          <p:pic>
            <p:nvPicPr>
              <p:cNvPr id="21" name="Picture 20"/>
              <p:cNvPicPr>
                <a:picLocks noChangeAspect="1"/>
              </p:cNvPicPr>
              <p:nvPr/>
            </p:nvPicPr>
            <p:blipFill>
              <a:blip r:embed="rId2" cstate="email">
                <a:alphaModFix/>
                <a:extLst>
                  <a:ext uri="{BEBA8EAE-BF5A-486C-A8C5-ECC9F3942E4B}">
                    <a14:imgProps xmlns:a14="http://schemas.microsoft.com/office/drawing/2010/main">
                      <a14:imgLayer r:embed="rId3">
                        <a14:imgEffect>
                          <a14:backgroundRemoval t="0" b="100000" l="0" r="100000">
                            <a14:foregroundMark x1="48868" y1="71117" x2="48868" y2="71117"/>
                            <a14:foregroundMark x1="10253" y1="67847" x2="10253" y2="67847"/>
                            <a14:foregroundMark x1="30226" y1="50817" x2="30226" y2="50817"/>
                            <a14:foregroundMark x1="46605" y1="36921" x2="46605" y2="36921"/>
                            <a14:foregroundMark x1="45806" y1="9401" x2="45806" y2="9401"/>
                            <a14:foregroundMark x1="72304" y1="45095" x2="72304" y2="45095"/>
                            <a14:foregroundMark x1="58189" y1="36376" x2="58189" y2="36376"/>
                            <a14:foregroundMark x1="21704" y1="26703" x2="21704" y2="26703"/>
                            <a14:foregroundMark x1="21704" y1="30109" x2="21704" y2="30109"/>
                            <a14:foregroundMark x1="21704" y1="32425" x2="21704" y2="32425"/>
                            <a14:foregroundMark x1="21704" y1="35559" x2="21704" y2="35559"/>
                            <a14:foregroundMark x1="21571" y1="67847" x2="21571" y2="67847"/>
                            <a14:foregroundMark x1="21704" y1="72752" x2="21704" y2="72752"/>
                            <a14:foregroundMark x1="85752" y1="29973" x2="85752" y2="29973"/>
                            <a14:foregroundMark x1="94940" y1="3134" x2="94940" y2="3134"/>
                            <a14:foregroundMark x1="83888" y1="3134" x2="83888" y2="3134"/>
                            <a14:foregroundMark x1="21704" y1="4768" x2="21704" y2="4768"/>
                            <a14:foregroundMark x1="3329" y1="25204" x2="3329" y2="25204"/>
                            <a14:foregroundMark x1="3462" y1="52316" x2="3462" y2="52316"/>
                            <a14:foregroundMark x1="3462" y1="37875" x2="3462" y2="37875"/>
                            <a14:foregroundMark x1="3329" y1="29564" x2="3329" y2="29564"/>
                            <a14:foregroundMark x1="3329" y1="43597" x2="3329" y2="43597"/>
                            <a14:foregroundMark x1="41678" y1="67302" x2="41678" y2="67302"/>
                            <a14:foregroundMark x1="42743" y1="96458" x2="42743" y2="96458"/>
                            <a14:foregroundMark x1="45939" y1="96458" x2="45939" y2="96458"/>
                            <a14:foregroundMark x1="54194" y1="96594" x2="54194" y2="96594"/>
                            <a14:foregroundMark x1="64048" y1="96458" x2="64048" y2="96458"/>
                            <a14:foregroundMark x1="74035" y1="96730" x2="74035" y2="96730"/>
                            <a14:foregroundMark x1="62051" y1="16076" x2="62051" y2="16076"/>
                            <a14:foregroundMark x1="94541" y1="96322" x2="94541" y2="96322"/>
                            <a14:foregroundMark x1="23968" y1="96730" x2="23968" y2="96730"/>
                            <a14:foregroundMark x1="8921" y1="96730" x2="8921" y2="96730"/>
                            <a14:foregroundMark x1="3462" y1="85831" x2="3462" y2="85831"/>
                            <a14:foregroundMark x1="3462" y1="69619" x2="3462" y2="69619"/>
                            <a14:foregroundMark x1="34754" y1="11444" x2="34754" y2="11444"/>
                            <a14:foregroundMark x1="3462" y1="62398" x2="3462" y2="62398"/>
                            <a14:foregroundMark x1="3462" y1="57493" x2="3462" y2="57493"/>
                            <a14:foregroundMark x1="3329" y1="65940" x2="3329" y2="65940"/>
                            <a14:foregroundMark x1="41012" y1="16213" x2="41012" y2="16213"/>
                            <a14:foregroundMark x1="3462" y1="77112" x2="3462" y2="77112"/>
                            <a14:foregroundMark x1="3329" y1="82153" x2="3329" y2="82153"/>
                            <a14:foregroundMark x1="3462" y1="91144" x2="3462" y2="91144"/>
                            <a14:foregroundMark x1="3329" y1="74251" x2="3329" y2="74251"/>
                            <a14:foregroundMark x1="35153" y1="3134" x2="35153" y2="3134"/>
                            <a14:foregroundMark x1="62051" y1="3134" x2="62051" y2="3134"/>
                            <a14:foregroundMark x1="21704" y1="15395" x2="21704" y2="15395"/>
                            <a14:foregroundMark x1="21704" y1="8447" x2="21704" y2="8447"/>
                            <a14:foregroundMark x1="3462" y1="49728" x2="3462" y2="49728"/>
                            <a14:foregroundMark x1="3462" y1="33787" x2="3462" y2="33787"/>
                            <a14:foregroundMark x1="36618" y1="63351" x2="36618" y2="63351"/>
                            <a14:foregroundMark x1="43142" y1="29019" x2="43142" y2="29019"/>
                            <a14:foregroundMark x1="51398" y1="13488" x2="51398" y2="13488"/>
                            <a14:foregroundMark x1="75366" y1="26703" x2="75366" y2="26703"/>
                            <a14:foregroundMark x1="80559" y1="35422" x2="80559" y2="35422"/>
                            <a14:foregroundMark x1="85885" y1="41417" x2="85885" y2="41417"/>
                            <a14:foregroundMark x1="85619" y1="25341" x2="85619" y2="25341"/>
                            <a14:foregroundMark x1="81092" y1="12807" x2="81092" y2="12807"/>
                            <a14:foregroundMark x1="74434" y1="21935" x2="74434" y2="21935"/>
                            <a14:foregroundMark x1="48069" y1="32153" x2="48069" y2="32153"/>
                            <a14:foregroundMark x1="54194" y1="73025" x2="54194" y2="73025"/>
                            <a14:foregroundMark x1="51265" y1="82289" x2="51265" y2="82289"/>
                            <a14:foregroundMark x1="44341" y1="73842" x2="44341" y2="73842"/>
                            <a14:foregroundMark x1="51531" y1="66621" x2="51531" y2="66621"/>
                            <a14:foregroundMark x1="49268" y1="64305" x2="49268" y2="64305"/>
                            <a14:foregroundMark x1="54860" y1="47548" x2="54860" y2="47548"/>
                            <a14:foregroundMark x1="49534" y1="41144" x2="49534" y2="41144"/>
                            <a14:foregroundMark x1="39680" y1="31335" x2="39680" y2="31335"/>
                            <a14:foregroundMark x1="35952" y1="27112" x2="35952" y2="27112"/>
                            <a14:foregroundMark x1="29827" y1="17030" x2="29827" y2="17030"/>
                            <a14:foregroundMark x1="34221" y1="15395" x2="34221" y2="15395"/>
                            <a14:foregroundMark x1="38748" y1="13488" x2="38748" y2="13488"/>
                            <a14:foregroundMark x1="42210" y1="12670" x2="42210" y2="12670"/>
                            <a14:foregroundMark x1="48469" y1="16485" x2="48469" y2="16485"/>
                            <a14:foregroundMark x1="60186" y1="10763" x2="60186" y2="10763"/>
                            <a14:foregroundMark x1="3462" y1="94005" x2="3462" y2="94005"/>
                            <a14:foregroundMark x1="65779" y1="3134" x2="65779" y2="3134"/>
                            <a14:foregroundMark x1="75499" y1="3134" x2="75499" y2="3134"/>
                            <a14:foregroundMark x1="48202" y1="3134" x2="48202" y2="3134"/>
                            <a14:backgroundMark x1="4794" y1="97003" x2="4794" y2="97003"/>
                          </a14:backgroundRemoval>
                        </a14:imgEffect>
                      </a14:imgLayer>
                    </a14:imgProps>
                  </a:ext>
                  <a:ext uri="{28A0092B-C50C-407E-A947-70E740481C1C}">
                    <a14:useLocalDpi xmlns:a14="http://schemas.microsoft.com/office/drawing/2010/main"/>
                  </a:ext>
                </a:extLst>
              </a:blip>
              <a:stretch>
                <a:fillRect/>
              </a:stretch>
            </p:blipFill>
            <p:spPr>
              <a:xfrm>
                <a:off x="1605537" y="533497"/>
                <a:ext cx="6516244" cy="6368739"/>
              </a:xfrm>
              <a:prstGeom prst="rect">
                <a:avLst/>
              </a:prstGeom>
            </p:spPr>
          </p:pic>
          <p:sp>
            <p:nvSpPr>
              <p:cNvPr id="22" name="TextBox 21"/>
              <p:cNvSpPr txBox="1"/>
              <p:nvPr/>
            </p:nvSpPr>
            <p:spPr>
              <a:xfrm>
                <a:off x="2067316" y="2649785"/>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3" name="TextBox 22"/>
              <p:cNvSpPr txBox="1"/>
              <p:nvPr/>
            </p:nvSpPr>
            <p:spPr>
              <a:xfrm>
                <a:off x="3863724"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008000"/>
                    </a:solidFill>
                    <a:latin typeface="Arial" charset="0"/>
                    <a:cs typeface="MS Gothic" charset="0"/>
                  </a:rPr>
                  <a:t>C</a:t>
                </a:r>
              </a:p>
            </p:txBody>
          </p:sp>
          <p:sp>
            <p:nvSpPr>
              <p:cNvPr id="24" name="TextBox 23"/>
              <p:cNvSpPr txBox="1"/>
              <p:nvPr/>
            </p:nvSpPr>
            <p:spPr>
              <a:xfrm>
                <a:off x="2067316" y="4938536"/>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w="3175" cmpd="sng">
                      <a:solidFill>
                        <a:srgbClr val="000000"/>
                      </a:solidFill>
                    </a:ln>
                    <a:solidFill>
                      <a:srgbClr val="FF0000"/>
                    </a:solidFill>
                    <a:latin typeface="Arial" charset="0"/>
                    <a:cs typeface="MS Gothic" charset="0"/>
                  </a:rPr>
                  <a:t>D</a:t>
                </a:r>
              </a:p>
            </p:txBody>
          </p:sp>
          <p:sp>
            <p:nvSpPr>
              <p:cNvPr id="25" name="TextBox 24"/>
              <p:cNvSpPr txBox="1"/>
              <p:nvPr/>
            </p:nvSpPr>
            <p:spPr>
              <a:xfrm>
                <a:off x="6255903" y="833200"/>
                <a:ext cx="758482"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ln>
                      <a:solidFill>
                        <a:srgbClr val="000000"/>
                      </a:solidFill>
                    </a:ln>
                    <a:solidFill>
                      <a:srgbClr val="FF0000"/>
                    </a:solidFill>
                    <a:latin typeface="Arial" charset="0"/>
                    <a:cs typeface="MS Gothic" charset="0"/>
                  </a:rPr>
                  <a:t>D</a:t>
                </a:r>
              </a:p>
            </p:txBody>
          </p:sp>
        </p:grpSp>
        <p:sp>
          <p:nvSpPr>
            <p:cNvPr id="13" name="TextBox 12"/>
            <p:cNvSpPr txBox="1"/>
            <p:nvPr/>
          </p:nvSpPr>
          <p:spPr>
            <a:xfrm>
              <a:off x="6505507" y="2099970"/>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4" name="TextBox 13"/>
            <p:cNvSpPr txBox="1"/>
            <p:nvPr/>
          </p:nvSpPr>
          <p:spPr>
            <a:xfrm>
              <a:off x="3140860" y="5419437"/>
              <a:ext cx="1058905"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10</a:t>
              </a:r>
            </a:p>
          </p:txBody>
        </p:sp>
        <p:sp>
          <p:nvSpPr>
            <p:cNvPr id="15" name="TextBox 14"/>
            <p:cNvSpPr txBox="1"/>
            <p:nvPr/>
          </p:nvSpPr>
          <p:spPr>
            <a:xfrm>
              <a:off x="5759461"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6" name="TextBox 15"/>
            <p:cNvSpPr txBox="1"/>
            <p:nvPr/>
          </p:nvSpPr>
          <p:spPr>
            <a:xfrm>
              <a:off x="4366667" y="445763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0</a:t>
              </a:r>
            </a:p>
          </p:txBody>
        </p:sp>
        <p:sp>
          <p:nvSpPr>
            <p:cNvPr id="17" name="TextBox 16"/>
            <p:cNvSpPr txBox="1"/>
            <p:nvPr/>
          </p:nvSpPr>
          <p:spPr>
            <a:xfrm>
              <a:off x="5779660" y="5493077"/>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8" name="TextBox 17"/>
            <p:cNvSpPr txBox="1"/>
            <p:nvPr/>
          </p:nvSpPr>
          <p:spPr>
            <a:xfrm>
              <a:off x="6808074" y="4531275"/>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2</a:t>
              </a:r>
            </a:p>
          </p:txBody>
        </p:sp>
        <p:sp>
          <p:nvSpPr>
            <p:cNvPr id="19" name="TextBox 18"/>
            <p:cNvSpPr txBox="1"/>
            <p:nvPr/>
          </p:nvSpPr>
          <p:spPr>
            <a:xfrm>
              <a:off x="3386969" y="3061772"/>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sp>
          <p:nvSpPr>
            <p:cNvPr id="20" name="TextBox 19"/>
            <p:cNvSpPr txBox="1"/>
            <p:nvPr/>
          </p:nvSpPr>
          <p:spPr>
            <a:xfrm>
              <a:off x="4366667" y="2099970"/>
              <a:ext cx="631244" cy="960580"/>
            </a:xfrm>
            <a:prstGeom prst="rect">
              <a:avLst/>
            </a:prstGeom>
            <a:noFill/>
          </p:spPr>
          <p:txBody>
            <a:bodyPr wrap="none" rtlCol="0">
              <a:spAutoFit/>
            </a:bodyPr>
            <a:lstStyle/>
            <a:p>
              <a:pPr defTabSz="407526" hangingPunct="0">
                <a:lnSpc>
                  <a:spcPct val="93000"/>
                </a:lnSpc>
                <a:buClr>
                  <a:srgbClr val="000000"/>
                </a:buClr>
                <a:buSzPct val="100000"/>
              </a:pPr>
              <a:r>
                <a:rPr lang="en-US" sz="5443" b="1" dirty="0">
                  <a:solidFill>
                    <a:srgbClr val="000000"/>
                  </a:solidFill>
                  <a:latin typeface="Arial" charset="0"/>
                  <a:cs typeface="MS Gothic" charset="0"/>
                </a:rPr>
                <a:t>6</a:t>
              </a:r>
            </a:p>
          </p:txBody>
        </p:sp>
      </p:grpSp>
      <p:sp>
        <p:nvSpPr>
          <p:cNvPr id="26" name="TextBox 25"/>
          <p:cNvSpPr txBox="1"/>
          <p:nvPr/>
        </p:nvSpPr>
        <p:spPr>
          <a:xfrm>
            <a:off x="6162286" y="1590885"/>
            <a:ext cx="2672399" cy="3727302"/>
          </a:xfrm>
          <a:prstGeom prst="rect">
            <a:avLst/>
          </a:prstGeom>
          <a:noFill/>
        </p:spPr>
        <p:txBody>
          <a:bodyPr wrap="none" rtlCol="0">
            <a:spAutoFit/>
          </a:bodyPr>
          <a:lstStyle/>
          <a:p>
            <a:pPr algn="ctr" defTabSz="407526" hangingPunct="0">
              <a:lnSpc>
                <a:spcPct val="93000"/>
              </a:lnSpc>
              <a:buClr>
                <a:srgbClr val="000000"/>
              </a:buClr>
              <a:buSzPct val="100000"/>
            </a:pPr>
            <a:r>
              <a:rPr lang="en-US" sz="2540" dirty="0">
                <a:solidFill>
                  <a:srgbClr val="FFFFFF"/>
                </a:solidFill>
                <a:latin typeface="Arial" charset="0"/>
                <a:cs typeface="MS Gothic" charset="0"/>
              </a:rPr>
              <a:t>Against...</a:t>
            </a:r>
          </a:p>
          <a:p>
            <a:pPr algn="ctr" defTabSz="407526" hangingPunct="0">
              <a:lnSpc>
                <a:spcPct val="93000"/>
              </a:lnSpc>
              <a:buClr>
                <a:srgbClr val="000000"/>
              </a:buClr>
              <a:buSzPct val="100000"/>
            </a:pPr>
            <a:br>
              <a:rPr lang="en-US" sz="2540" dirty="0">
                <a:solidFill>
                  <a:srgbClr val="FFFFFF"/>
                </a:solidFill>
                <a:latin typeface="Arial" charset="0"/>
                <a:cs typeface="MS Gothic" charset="0"/>
              </a:rPr>
            </a:br>
            <a:r>
              <a:rPr lang="en-US" sz="2540" b="1" dirty="0">
                <a:solidFill>
                  <a:srgbClr val="06FF00"/>
                </a:solidFill>
                <a:latin typeface="Arial" charset="0"/>
                <a:cs typeface="MS Gothic" charset="0"/>
              </a:rPr>
              <a:t>ALWAYS C</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a:p>
            <a:pPr algn="ctr" defTabSz="407526" hangingPunct="0">
              <a:lnSpc>
                <a:spcPct val="93000"/>
              </a:lnSpc>
              <a:buClr>
                <a:srgbClr val="000000"/>
              </a:buClr>
              <a:buSzPct val="100000"/>
            </a:pPr>
            <a:endParaRPr lang="en-US" sz="2540" b="1" dirty="0">
              <a:solidFill>
                <a:srgbClr val="FFFFFF"/>
              </a:solidFill>
              <a:latin typeface="Arial" charset="0"/>
              <a:cs typeface="MS Gothic" charset="0"/>
            </a:endParaRPr>
          </a:p>
          <a:p>
            <a:pPr algn="ctr" defTabSz="407526" hangingPunct="0">
              <a:lnSpc>
                <a:spcPct val="93000"/>
              </a:lnSpc>
              <a:buClr>
                <a:srgbClr val="000000"/>
              </a:buClr>
              <a:buSzPct val="100000"/>
            </a:pPr>
            <a:r>
              <a:rPr lang="en-US" sz="2540" b="1" dirty="0">
                <a:solidFill>
                  <a:srgbClr val="00FFFF"/>
                </a:solidFill>
                <a:latin typeface="Arial" charset="0"/>
                <a:cs typeface="MS Gothic" charset="0"/>
              </a:rPr>
              <a:t>ALTERNATE </a:t>
            </a:r>
            <a:r>
              <a:rPr lang="en-US" sz="2540" b="1" dirty="0">
                <a:solidFill>
                  <a:srgbClr val="06FF00"/>
                </a:solidFill>
                <a:latin typeface="Arial" charset="0"/>
                <a:cs typeface="MS Gothic" charset="0"/>
              </a:rPr>
              <a:t>C</a:t>
            </a:r>
            <a:r>
              <a:rPr lang="en-US" sz="2540" b="1" dirty="0">
                <a:solidFill>
                  <a:srgbClr val="FF0000"/>
                </a:solidFill>
                <a:latin typeface="Arial" charset="0"/>
                <a:cs typeface="MS Gothic" charset="0"/>
              </a:rPr>
              <a:t>D</a:t>
            </a:r>
          </a:p>
          <a:p>
            <a:pPr algn="ctr" defTabSz="407526" hangingPunct="0">
              <a:lnSpc>
                <a:spcPct val="93000"/>
              </a:lnSpc>
              <a:buClr>
                <a:srgbClr val="000000"/>
              </a:buClr>
              <a:buSzPct val="100000"/>
            </a:pPr>
            <a:r>
              <a:rPr lang="en-US" sz="2540" dirty="0">
                <a:solidFill>
                  <a:srgbClr val="FFFFFF"/>
                </a:solidFill>
                <a:latin typeface="Arial" charset="0"/>
                <a:cs typeface="MS Gothic" charset="0"/>
              </a:rPr>
              <a:t>Play </a:t>
            </a:r>
            <a:r>
              <a:rPr lang="en-US" sz="2540" b="1" dirty="0">
                <a:solidFill>
                  <a:srgbClr val="FF0000"/>
                </a:solidFill>
                <a:latin typeface="Arial" charset="0"/>
                <a:cs typeface="MS Gothic" charset="0"/>
              </a:rPr>
              <a:t>ALWAYS D</a:t>
            </a:r>
          </a:p>
        </p:txBody>
      </p:sp>
    </p:spTree>
    <p:extLst>
      <p:ext uri="{BB962C8B-B14F-4D97-AF65-F5344CB8AC3E}">
        <p14:creationId xmlns:p14="http://schemas.microsoft.com/office/powerpoint/2010/main" val="1763264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599041" y="2001945"/>
            <a:ext cx="8193600" cy="28207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7257" b="1" dirty="0">
                <a:solidFill>
                  <a:srgbClr val="FFFF00"/>
                </a:solidFill>
                <a:latin typeface="Bookman Old Style" charset="0"/>
              </a:rPr>
              <a:t>Why do people</a:t>
            </a:r>
          </a:p>
          <a:p>
            <a:pPr algn="ctr" defTabSz="407526" hangingPunct="0">
              <a:lnSpc>
                <a:spcPct val="98000"/>
              </a:lnSpc>
              <a:buClr>
                <a:srgbClr val="000000"/>
              </a:buClr>
              <a:buSzPct val="100000"/>
            </a:pPr>
            <a:r>
              <a:rPr lang="en-GB" sz="7257" b="1" dirty="0">
                <a:solidFill>
                  <a:srgbClr val="FFFF00"/>
                </a:solidFill>
                <a:latin typeface="Bookman Old Style" charset="0"/>
              </a:rPr>
              <a:t>cooperate?</a:t>
            </a:r>
          </a:p>
        </p:txBody>
      </p:sp>
    </p:spTree>
    <p:extLst>
      <p:ext uri="{BB962C8B-B14F-4D97-AF65-F5344CB8AC3E}">
        <p14:creationId xmlns:p14="http://schemas.microsoft.com/office/powerpoint/2010/main" val="16051217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0" y="448852"/>
            <a:ext cx="9144000" cy="72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a:r>
              <a:rPr lang="en-US" sz="3991" b="1" dirty="0">
                <a:solidFill>
                  <a:srgbClr val="FFFF00"/>
                </a:solidFill>
                <a:latin typeface="Bookman Old Style" charset="0"/>
                <a:cs typeface="Bookman Old Style" charset="0"/>
              </a:rPr>
              <a:t>Grim Trigger</a:t>
            </a:r>
          </a:p>
        </p:txBody>
      </p:sp>
      <p:pic>
        <p:nvPicPr>
          <p:cNvPr id="2" name="Picture 1" descr="Pistolet_incrus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5845" y="1340798"/>
            <a:ext cx="7155694" cy="4032391"/>
          </a:xfrm>
          <a:prstGeom prst="rect">
            <a:avLst/>
          </a:prstGeom>
          <a:ln>
            <a:noFill/>
          </a:ln>
          <a:effectLst>
            <a:softEdge rad="112500"/>
          </a:effectLst>
        </p:spPr>
      </p:pic>
      <p:sp>
        <p:nvSpPr>
          <p:cNvPr id="5" name="Rectangle 3"/>
          <p:cNvSpPr>
            <a:spLocks noChangeArrowheads="1"/>
          </p:cNvSpPr>
          <p:nvPr/>
        </p:nvSpPr>
        <p:spPr bwMode="auto">
          <a:xfrm>
            <a:off x="5316923" y="6566761"/>
            <a:ext cx="3769478" cy="1974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chemeClr val="accent6">
                    <a:lumMod val="60000"/>
                    <a:lumOff val="40000"/>
                  </a:schemeClr>
                </a:solidFill>
              </a:rPr>
              <a:t>Image: CC (Hélène Rival) http://</a:t>
            </a:r>
            <a:r>
              <a:rPr lang="en-US" sz="726" dirty="0" err="1">
                <a:solidFill>
                  <a:schemeClr val="accent6">
                    <a:lumMod val="60000"/>
                    <a:lumOff val="40000"/>
                  </a:schemeClr>
                </a:solidFill>
              </a:rPr>
              <a:t>commons.wikimedia.org</a:t>
            </a:r>
            <a:r>
              <a:rPr lang="en-US" sz="726" dirty="0">
                <a:solidFill>
                  <a:schemeClr val="accent6">
                    <a:lumMod val="60000"/>
                    <a:lumOff val="40000"/>
                  </a:schemeClr>
                </a:solidFill>
              </a:rPr>
              <a:t>/wiki/</a:t>
            </a:r>
            <a:r>
              <a:rPr lang="en-US" sz="726" dirty="0" err="1">
                <a:solidFill>
                  <a:schemeClr val="accent6">
                    <a:lumMod val="60000"/>
                    <a:lumOff val="40000"/>
                  </a:schemeClr>
                </a:solidFill>
              </a:rPr>
              <a:t>File:Pistolet_incruste.jpg</a:t>
            </a:r>
            <a:endParaRPr lang="en-US" sz="726" dirty="0">
              <a:solidFill>
                <a:schemeClr val="accent6">
                  <a:lumMod val="60000"/>
                  <a:lumOff val="40000"/>
                </a:schemeClr>
              </a:solidFill>
            </a:endParaRPr>
          </a:p>
        </p:txBody>
      </p:sp>
    </p:spTree>
    <p:extLst>
      <p:ext uri="{BB962C8B-B14F-4D97-AF65-F5344CB8AC3E}">
        <p14:creationId xmlns:p14="http://schemas.microsoft.com/office/powerpoint/2010/main" val="5815997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 y="5561518"/>
            <a:ext cx="9144000" cy="9305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a:r>
              <a:rPr lang="en-GB" sz="2358" b="1" dirty="0">
                <a:solidFill>
                  <a:srgbClr val="FFFFFF"/>
                </a:solidFill>
                <a:cs typeface="Arial Unicode MS" charset="0"/>
              </a:rPr>
              <a:t>What is the best strategy to</a:t>
            </a:r>
          </a:p>
          <a:p>
            <a:pPr algn="ctr"/>
            <a:r>
              <a:rPr lang="en-GB" sz="2358" b="1" dirty="0">
                <a:solidFill>
                  <a:srgbClr val="FFFFFF"/>
                </a:solidFill>
                <a:cs typeface="Arial Unicode MS" charset="0"/>
              </a:rPr>
              <a:t>use against </a:t>
            </a:r>
            <a:r>
              <a:rPr lang="en-GB" sz="2358" b="1" dirty="0">
                <a:solidFill>
                  <a:srgbClr val="FFFF00"/>
                </a:solidFill>
                <a:cs typeface="Arial Unicode MS" charset="0"/>
              </a:rPr>
              <a:t>Grim Trigger</a:t>
            </a:r>
            <a:r>
              <a:rPr lang="en-GB" sz="2358" b="1" dirty="0">
                <a:solidFill>
                  <a:srgbClr val="FFFFFF"/>
                </a:solidFill>
                <a:cs typeface="Arial Unicode MS" charset="0"/>
              </a:rPr>
              <a:t>?</a:t>
            </a:r>
            <a:endParaRPr lang="en-GB" sz="2358" b="1" dirty="0">
              <a:solidFill>
                <a:srgbClr val="FFFFFF"/>
              </a:solidFill>
            </a:endParaRPr>
          </a:p>
        </p:txBody>
      </p:sp>
      <p:sp>
        <p:nvSpPr>
          <p:cNvPr id="3" name="Text Box 2"/>
          <p:cNvSpPr txBox="1">
            <a:spLocks noChangeArrowheads="1"/>
          </p:cNvSpPr>
          <p:nvPr/>
        </p:nvSpPr>
        <p:spPr bwMode="auto">
          <a:xfrm>
            <a:off x="0" y="448852"/>
            <a:ext cx="9144000" cy="72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8" tIns="42452" rIns="81638" bIns="42452"/>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charset="0"/>
                <a:ea typeface="ＭＳ Ｐゴシック" charset="0"/>
                <a:cs typeface="ＭＳ Ｐゴシック" charset="0"/>
              </a:defRPr>
            </a:lvl9pPr>
          </a:lstStyle>
          <a:p>
            <a:pPr algn="ctr"/>
            <a:r>
              <a:rPr lang="en-US" sz="3991" b="1" dirty="0">
                <a:solidFill>
                  <a:srgbClr val="FFFF00"/>
                </a:solidFill>
                <a:latin typeface="Bookman Old Style" charset="0"/>
                <a:cs typeface="Bookman Old Style" charset="0"/>
              </a:rPr>
              <a:t>Grim Trigger</a:t>
            </a:r>
          </a:p>
        </p:txBody>
      </p:sp>
      <p:pic>
        <p:nvPicPr>
          <p:cNvPr id="2" name="Picture 1" descr="Pistolet_incrus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5845" y="1340798"/>
            <a:ext cx="7155694" cy="4032391"/>
          </a:xfrm>
          <a:prstGeom prst="rect">
            <a:avLst/>
          </a:prstGeom>
          <a:ln>
            <a:noFill/>
          </a:ln>
          <a:effectLst>
            <a:softEdge rad="112500"/>
          </a:effectLst>
        </p:spPr>
      </p:pic>
      <p:sp>
        <p:nvSpPr>
          <p:cNvPr id="5" name="Rectangle 3"/>
          <p:cNvSpPr>
            <a:spLocks noChangeArrowheads="1"/>
          </p:cNvSpPr>
          <p:nvPr/>
        </p:nvSpPr>
        <p:spPr bwMode="auto">
          <a:xfrm>
            <a:off x="5316923" y="6566761"/>
            <a:ext cx="3769478" cy="1974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chemeClr val="accent6">
                    <a:lumMod val="60000"/>
                    <a:lumOff val="40000"/>
                  </a:schemeClr>
                </a:solidFill>
              </a:rPr>
              <a:t>Image: CC (Hélène Rival) http://</a:t>
            </a:r>
            <a:r>
              <a:rPr lang="en-US" sz="726" dirty="0" err="1">
                <a:solidFill>
                  <a:schemeClr val="accent6">
                    <a:lumMod val="60000"/>
                    <a:lumOff val="40000"/>
                  </a:schemeClr>
                </a:solidFill>
              </a:rPr>
              <a:t>commons.wikimedia.org</a:t>
            </a:r>
            <a:r>
              <a:rPr lang="en-US" sz="726" dirty="0">
                <a:solidFill>
                  <a:schemeClr val="accent6">
                    <a:lumMod val="60000"/>
                    <a:lumOff val="40000"/>
                  </a:schemeClr>
                </a:solidFill>
              </a:rPr>
              <a:t>/wiki/</a:t>
            </a:r>
            <a:r>
              <a:rPr lang="en-US" sz="726" dirty="0" err="1">
                <a:solidFill>
                  <a:schemeClr val="accent6">
                    <a:lumMod val="60000"/>
                    <a:lumOff val="40000"/>
                  </a:schemeClr>
                </a:solidFill>
              </a:rPr>
              <a:t>File:Pistolet_incruste.jpg</a:t>
            </a:r>
            <a:endParaRPr lang="en-US" sz="726" dirty="0">
              <a:solidFill>
                <a:schemeClr val="accent6">
                  <a:lumMod val="60000"/>
                  <a:lumOff val="40000"/>
                </a:schemeClr>
              </a:solidFill>
            </a:endParaRPr>
          </a:p>
        </p:txBody>
      </p:sp>
    </p:spTree>
    <p:extLst>
      <p:ext uri="{BB962C8B-B14F-4D97-AF65-F5344CB8AC3E}">
        <p14:creationId xmlns:p14="http://schemas.microsoft.com/office/powerpoint/2010/main" val="19584101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599041" y="530281"/>
            <a:ext cx="819360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991" b="1">
                <a:solidFill>
                  <a:srgbClr val="FFFF00"/>
                </a:solidFill>
                <a:latin typeface="Bookman Old Style" charset="0"/>
              </a:rPr>
              <a:t>So what is the best strategy?</a:t>
            </a:r>
          </a:p>
        </p:txBody>
      </p:sp>
      <p:sp>
        <p:nvSpPr>
          <p:cNvPr id="16386" name="Text Box 2"/>
          <p:cNvSpPr txBox="1">
            <a:spLocks noChangeArrowheads="1"/>
          </p:cNvSpPr>
          <p:nvPr/>
        </p:nvSpPr>
        <p:spPr bwMode="auto">
          <a:xfrm>
            <a:off x="326363" y="1796063"/>
            <a:ext cx="8425957" cy="4501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1pPr>
            <a:lvl2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2pPr>
            <a:lvl3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3pPr>
            <a:lvl4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4pPr>
            <a:lvl5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endParaRPr lang="en-GB" sz="2358" b="1" dirty="0">
              <a:solidFill>
                <a:srgbClr val="FFFFFF"/>
              </a:solidFill>
            </a:endParaRPr>
          </a:p>
        </p:txBody>
      </p:sp>
    </p:spTree>
    <p:extLst>
      <p:ext uri="{BB962C8B-B14F-4D97-AF65-F5344CB8AC3E}">
        <p14:creationId xmlns:p14="http://schemas.microsoft.com/office/powerpoint/2010/main" val="5986879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599041" y="530281"/>
            <a:ext cx="819360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991" b="1">
                <a:solidFill>
                  <a:srgbClr val="FFFF00"/>
                </a:solidFill>
                <a:latin typeface="Bookman Old Style" charset="0"/>
              </a:rPr>
              <a:t>So what is the best strategy?</a:t>
            </a:r>
          </a:p>
        </p:txBody>
      </p:sp>
      <p:sp>
        <p:nvSpPr>
          <p:cNvPr id="16386" name="Text Box 2"/>
          <p:cNvSpPr txBox="1">
            <a:spLocks noChangeArrowheads="1"/>
          </p:cNvSpPr>
          <p:nvPr/>
        </p:nvSpPr>
        <p:spPr bwMode="auto">
          <a:xfrm>
            <a:off x="326363" y="1796063"/>
            <a:ext cx="8425957" cy="4501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1pPr>
            <a:lvl2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2pPr>
            <a:lvl3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3pPr>
            <a:lvl4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4pPr>
            <a:lvl5pPr>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0725" algn="l"/>
                <a:tab pos="1444625" algn="l"/>
                <a:tab pos="2168525" algn="l"/>
                <a:tab pos="2892425" algn="l"/>
                <a:tab pos="3616325" algn="l"/>
                <a:tab pos="4343400" algn="l"/>
                <a:tab pos="5064125" algn="l"/>
                <a:tab pos="5788025" algn="l"/>
                <a:tab pos="6511925" algn="l"/>
                <a:tab pos="7235825" algn="l"/>
                <a:tab pos="7959725" algn="l"/>
                <a:tab pos="8686800" algn="l"/>
                <a:tab pos="8982075" algn="l"/>
                <a:tab pos="9431338" algn="l"/>
                <a:tab pos="9880600" algn="l"/>
                <a:tab pos="10329863" algn="l"/>
                <a:tab pos="10779125" algn="l"/>
                <a:tab pos="1078071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r>
              <a:rPr lang="en-GB" sz="2358" b="1" dirty="0">
                <a:solidFill>
                  <a:srgbClr val="00FFFF"/>
                </a:solidFill>
              </a:rPr>
              <a:t>ANSWER:	</a:t>
            </a:r>
            <a:r>
              <a:rPr lang="en-GB" sz="2358" b="1" dirty="0">
                <a:solidFill>
                  <a:srgbClr val="FFFFFF"/>
                </a:solidFill>
              </a:rPr>
              <a:t>There is no best strategy !</a:t>
            </a:r>
          </a:p>
          <a:p>
            <a:pPr defTabSz="407526" hangingPunct="0">
              <a:lnSpc>
                <a:spcPct val="93000"/>
              </a:lnSpc>
              <a:buClr>
                <a:srgbClr val="000000"/>
              </a:buClr>
              <a:buSzPct val="100000"/>
            </a:pPr>
            <a:r>
              <a:rPr lang="en-GB" sz="2358" b="1" dirty="0">
                <a:solidFill>
                  <a:srgbClr val="FFFFFF"/>
                </a:solidFill>
              </a:rPr>
              <a:t>			(Unless you know your opponent's strategy)</a:t>
            </a:r>
          </a:p>
          <a:p>
            <a:pPr defTabSz="407526" hangingPunct="0">
              <a:lnSpc>
                <a:spcPct val="93000"/>
              </a:lnSpc>
              <a:buClr>
                <a:srgbClr val="000000"/>
              </a:buClr>
              <a:buSzPct val="100000"/>
            </a:pPr>
            <a:endParaRPr lang="en-GB" sz="2358" b="1" dirty="0">
              <a:solidFill>
                <a:srgbClr val="FFFF00"/>
              </a:solidFill>
            </a:endParaRPr>
          </a:p>
          <a:p>
            <a:pPr defTabSz="407526" hangingPunct="0">
              <a:lnSpc>
                <a:spcPct val="93000"/>
              </a:lnSpc>
              <a:buClr>
                <a:srgbClr val="000000"/>
              </a:buClr>
              <a:buSzPct val="100000"/>
            </a:pPr>
            <a:r>
              <a:rPr lang="en-GB" sz="2358" b="1" dirty="0">
                <a:solidFill>
                  <a:srgbClr val="FFFF00"/>
                </a:solidFill>
              </a:rPr>
              <a:t>			</a:t>
            </a:r>
          </a:p>
          <a:p>
            <a:pPr defTabSz="407526" hangingPunct="0">
              <a:lnSpc>
                <a:spcPct val="93000"/>
              </a:lnSpc>
              <a:buClr>
                <a:srgbClr val="000000"/>
              </a:buClr>
              <a:buSzPct val="100000"/>
            </a:pPr>
            <a:r>
              <a:rPr lang="en-GB" sz="2358" b="1" dirty="0">
                <a:solidFill>
                  <a:srgbClr val="FFFF00"/>
                </a:solidFill>
              </a:rPr>
              <a:t>			BUT...</a:t>
            </a:r>
            <a:endParaRPr lang="en-GB" sz="2358" b="1" dirty="0">
              <a:solidFill>
                <a:srgbClr val="FFFFFF"/>
              </a:solidFill>
            </a:endParaRPr>
          </a:p>
        </p:txBody>
      </p:sp>
    </p:spTree>
    <p:extLst>
      <p:ext uri="{BB962C8B-B14F-4D97-AF65-F5344CB8AC3E}">
        <p14:creationId xmlns:p14="http://schemas.microsoft.com/office/powerpoint/2010/main" val="12294248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519841" y="529976"/>
            <a:ext cx="8170560" cy="7287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1922"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ctr" defTabSz="457200" rtl="0" eaLnBrk="1" fontAlgn="auto" latinLnBrk="0" hangingPunct="1">
              <a:lnSpc>
                <a:spcPct val="98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4400" b="1" i="0" u="none" strike="noStrike" kern="1200" cap="none" spc="0" normalizeH="0" baseline="0" noProof="0">
                <a:ln>
                  <a:noFill/>
                </a:ln>
                <a:solidFill>
                  <a:srgbClr val="FFFF00"/>
                </a:solidFill>
                <a:effectLst/>
                <a:uLnTx/>
                <a:uFillTx/>
                <a:latin typeface="Bookman Old Style" charset="0"/>
                <a:ea typeface="ＭＳ Ｐゴシック" charset="0"/>
              </a:rPr>
              <a:t>The Axelrod Tournaments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3041" y="1700819"/>
            <a:ext cx="3690720" cy="3986339"/>
          </a:xfrm>
          <a:prstGeom prst="rect">
            <a:avLst/>
          </a:prstGeom>
          <a:ln>
            <a:noFill/>
          </a:ln>
          <a:effectLst>
            <a:softEdge rad="112500"/>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56320" y="1686417"/>
            <a:ext cx="3690720" cy="3986339"/>
          </a:xfrm>
          <a:prstGeom prst="rect">
            <a:avLst/>
          </a:prstGeom>
          <a:ln>
            <a:noFill/>
          </a:ln>
          <a:effectLst>
            <a:softEdge rad="112500"/>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Rectangle 4"/>
          <p:cNvSpPr>
            <a:spLocks noChangeArrowheads="1"/>
          </p:cNvSpPr>
          <p:nvPr/>
        </p:nvSpPr>
        <p:spPr bwMode="auto">
          <a:xfrm>
            <a:off x="6786721" y="6464840"/>
            <a:ext cx="2299680" cy="1934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42452" rIns="81639" bIns="42452">
            <a:spAutoFit/>
          </a:bodyPr>
          <a:lstStyle/>
          <a:p>
            <a:pPr marL="0" marR="0" lvl="0" indent="0" algn="l" defTabSz="407526" rtl="0" eaLnBrk="1" fontAlgn="auto" latinLnBrk="0" hangingPunct="1">
              <a:lnSpc>
                <a:spcPct val="100000"/>
              </a:lnSpc>
              <a:spcBef>
                <a:spcPts val="0"/>
              </a:spcBef>
              <a:spcAft>
                <a:spcPts val="0"/>
              </a:spcAft>
              <a:buClrTx/>
              <a:buSzTx/>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kumimoji="0" lang="en-US" sz="700" b="0" i="0" u="none" strike="noStrike" kern="1200" cap="none" spc="0" normalizeH="0" baseline="0" noProof="0">
                <a:ln>
                  <a:noFill/>
                </a:ln>
                <a:solidFill>
                  <a:srgbClr val="FFFFFF"/>
                </a:solidFill>
                <a:effectLst/>
                <a:uLnTx/>
                <a:uFillTx/>
                <a:latin typeface="Calibri"/>
                <a:ea typeface="ＭＳ Ｐゴシック" charset="0"/>
                <a:cs typeface="+mn-cs"/>
              </a:rPr>
              <a:t>Image: http://www.angleseycomputersolutions.com</a:t>
            </a:r>
          </a:p>
        </p:txBody>
      </p:sp>
    </p:spTree>
    <p:extLst>
      <p:ext uri="{BB962C8B-B14F-4D97-AF65-F5344CB8AC3E}">
        <p14:creationId xmlns:p14="http://schemas.microsoft.com/office/powerpoint/2010/main" val="15176063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0075" y="496379"/>
            <a:ext cx="8354354" cy="5932393"/>
          </a:xfrm>
          <a:prstGeom prst="rect">
            <a:avLst/>
          </a:prstGeom>
          <a:noFill/>
          <a:ln>
            <a:noFill/>
          </a:ln>
        </p:spPr>
        <p:txBody>
          <a:bodyPr wrap="square">
            <a:spAutoFit/>
          </a:bodyPr>
          <a:lstStyle/>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1:</a:t>
            </a:r>
            <a:r>
              <a:rPr lang="en-US" sz="2300" dirty="0">
                <a:solidFill>
                  <a:schemeClr val="accent6"/>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Introduction to ABMs</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2:</a:t>
            </a:r>
            <a:r>
              <a:rPr lang="en-US" sz="2300" dirty="0">
                <a:solidFill>
                  <a:srgbClr val="FFC000"/>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Cellular Automata</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3:</a:t>
            </a:r>
            <a:r>
              <a:rPr lang="en-US" sz="2300" dirty="0">
                <a:solidFill>
                  <a:srgbClr val="FFC000"/>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ABM Methodology</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4:</a:t>
            </a:r>
            <a:r>
              <a:rPr lang="en-US" sz="2300" dirty="0">
                <a:solidFill>
                  <a:srgbClr val="FFC000"/>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Agent </a:t>
            </a:r>
            <a:r>
              <a:rPr lang="en-US" sz="2300" dirty="0" err="1">
                <a:solidFill>
                  <a:schemeClr val="accent6">
                    <a:lumMod val="20000"/>
                    <a:lumOff val="80000"/>
                  </a:schemeClr>
                </a:solidFill>
                <a:latin typeface="Gill Sans" charset="0"/>
                <a:ea typeface="Gill Sans" charset="0"/>
                <a:cs typeface="Gill Sans" charset="0"/>
              </a:rPr>
              <a:t>Behaviours</a:t>
            </a:r>
            <a:endParaRPr lang="en-US" sz="2300" dirty="0">
              <a:solidFill>
                <a:schemeClr val="accent6">
                  <a:lumMod val="20000"/>
                  <a:lumOff val="80000"/>
                </a:schemeClr>
              </a:solidFill>
              <a:latin typeface="Gill Sans" charset="0"/>
              <a:ea typeface="Gill Sans" charset="0"/>
              <a:cs typeface="Gill Sans" charset="0"/>
            </a:endParaRP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5:</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ABMs as Research Tools</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READING WEEK</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6:</a:t>
            </a:r>
            <a:r>
              <a:rPr lang="en-US" sz="2300" dirty="0">
                <a:solidFill>
                  <a:srgbClr val="FFC000"/>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b="1" dirty="0">
                <a:solidFill>
                  <a:schemeClr val="accent6">
                    <a:lumMod val="20000"/>
                    <a:lumOff val="80000"/>
                  </a:schemeClr>
                </a:solidFill>
                <a:latin typeface="Gill Sans" charset="0"/>
                <a:ea typeface="Gill Sans" charset="0"/>
                <a:cs typeface="Gill Sans" charset="0"/>
              </a:rPr>
              <a:t>Modelling Competitive Agents</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7:</a:t>
            </a:r>
            <a:r>
              <a:rPr lang="en-US" sz="2300" dirty="0">
                <a:solidFill>
                  <a:schemeClr val="accent6"/>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Presenting Results</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8:</a:t>
            </a:r>
            <a:r>
              <a:rPr lang="en-US" sz="2300" dirty="0">
                <a:solidFill>
                  <a:schemeClr val="accent6"/>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Forecasting &amp; Prediction</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9:</a:t>
            </a:r>
            <a:r>
              <a:rPr lang="en-US" sz="2300" dirty="0">
                <a:solidFill>
                  <a:schemeClr val="accent6"/>
                </a:solidFill>
                <a:latin typeface="Gill Sans" charset="0"/>
                <a:ea typeface="Gill Sans" charset="0"/>
                <a:cs typeface="Gill Sans" charset="0"/>
              </a:rPr>
              <a:t>	</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Verification and Validation of ABMs</a:t>
            </a:r>
          </a:p>
          <a:p>
            <a:pPr fontAlgn="auto">
              <a:lnSpc>
                <a:spcPct val="150000"/>
              </a:lnSpc>
              <a:spcBef>
                <a:spcPts val="0"/>
              </a:spcBef>
              <a:spcAft>
                <a:spcPts val="0"/>
              </a:spcAft>
              <a:defRPr/>
            </a:pPr>
            <a:r>
              <a:rPr lang="en-US" sz="2300" b="1" dirty="0">
                <a:solidFill>
                  <a:schemeClr val="accent6"/>
                </a:solidFill>
                <a:latin typeface="Gill Sans" charset="0"/>
                <a:ea typeface="Gill Sans" charset="0"/>
                <a:cs typeface="Gill Sans" charset="0"/>
              </a:rPr>
              <a:t>Week 10:</a:t>
            </a:r>
            <a:r>
              <a:rPr lang="en-US" sz="2300" dirty="0">
                <a:solidFill>
                  <a:srgbClr val="FFFF00"/>
                </a:solidFill>
                <a:latin typeface="Gill Sans" charset="0"/>
                <a:ea typeface="Gill Sans" charset="0"/>
                <a:cs typeface="Gill Sans" charset="0"/>
              </a:rPr>
              <a:t>	</a:t>
            </a:r>
            <a:r>
              <a:rPr lang="en-US" sz="2300" dirty="0">
                <a:solidFill>
                  <a:schemeClr val="accent6">
                    <a:lumMod val="20000"/>
                    <a:lumOff val="80000"/>
                  </a:schemeClr>
                </a:solidFill>
                <a:latin typeface="Gill Sans" charset="0"/>
                <a:ea typeface="Gill Sans" charset="0"/>
                <a:cs typeface="Gill Sans" charset="0"/>
              </a:rPr>
              <a:t>Applications of Agent Based Modelling</a:t>
            </a:r>
          </a:p>
        </p:txBody>
      </p:sp>
      <p:sp>
        <p:nvSpPr>
          <p:cNvPr id="3" name="Title 1"/>
          <p:cNvSpPr>
            <a:spLocks noGrp="1"/>
          </p:cNvSpPr>
          <p:nvPr>
            <p:ph type="ctrTitle"/>
          </p:nvPr>
        </p:nvSpPr>
        <p:spPr>
          <a:xfrm>
            <a:off x="5698273" y="496379"/>
            <a:ext cx="3256156" cy="2743199"/>
          </a:xfrm>
        </p:spPr>
        <p:txBody>
          <a:bodyPr/>
          <a:lstStyle/>
          <a:p>
            <a:pPr eaLnBrk="1" hangingPunct="1"/>
            <a:r>
              <a:rPr lang="en-US" sz="4800" b="0" dirty="0">
                <a:solidFill>
                  <a:srgbClr val="FFC000"/>
                </a:solidFill>
                <a:latin typeface="Gill Sans" charset="0"/>
                <a:ea typeface="Gill Sans" charset="0"/>
                <a:cs typeface="Gill Sans" charset="0"/>
              </a:rPr>
              <a:t>The ABM Course</a:t>
            </a:r>
          </a:p>
        </p:txBody>
      </p:sp>
    </p:spTree>
    <p:extLst>
      <p:ext uri="{BB962C8B-B14F-4D97-AF65-F5344CB8AC3E}">
        <p14:creationId xmlns:p14="http://schemas.microsoft.com/office/powerpoint/2010/main" val="768769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748801" y="530281"/>
            <a:ext cx="81705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The Axelrod Tournaments</a:t>
            </a:r>
          </a:p>
        </p:txBody>
      </p:sp>
      <p:sp>
        <p:nvSpPr>
          <p:cNvPr id="18434" name="Text Box 2"/>
          <p:cNvSpPr txBox="1">
            <a:spLocks noChangeArrowheads="1"/>
          </p:cNvSpPr>
          <p:nvPr/>
        </p:nvSpPr>
        <p:spPr bwMode="auto">
          <a:xfrm>
            <a:off x="678241" y="213300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a:solidFill>
                  <a:srgbClr val="FFFFFF"/>
                </a:solidFill>
                <a:latin typeface="Bookman Old Style" charset="0"/>
              </a:rPr>
              <a:t>Tournament 1</a:t>
            </a:r>
          </a:p>
          <a:p>
            <a:pPr defTabSz="407526" hangingPunct="0">
              <a:lnSpc>
                <a:spcPct val="98000"/>
              </a:lnSpc>
              <a:buClr>
                <a:srgbClr val="000000"/>
              </a:buClr>
              <a:buSzPct val="100000"/>
            </a:pPr>
            <a:r>
              <a:rPr lang="en-GB" sz="4354" b="1">
                <a:solidFill>
                  <a:srgbClr val="00FFFF"/>
                </a:solidFill>
                <a:latin typeface="Bookman Old Style" charset="0"/>
              </a:rPr>
              <a:t>Winner:</a:t>
            </a:r>
          </a:p>
        </p:txBody>
      </p:sp>
      <p:sp>
        <p:nvSpPr>
          <p:cNvPr id="18435" name="Text Box 3"/>
          <p:cNvSpPr txBox="1">
            <a:spLocks noChangeArrowheads="1"/>
          </p:cNvSpPr>
          <p:nvPr/>
        </p:nvSpPr>
        <p:spPr bwMode="auto">
          <a:xfrm>
            <a:off x="623521" y="419508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a:solidFill>
                  <a:srgbClr val="FFFFFF"/>
                </a:solidFill>
                <a:latin typeface="Bookman Old Style" charset="0"/>
              </a:rPr>
              <a:t>Tournament 2</a:t>
            </a:r>
          </a:p>
          <a:p>
            <a:pPr defTabSz="407526" hangingPunct="0">
              <a:lnSpc>
                <a:spcPct val="98000"/>
              </a:lnSpc>
              <a:buClr>
                <a:srgbClr val="000000"/>
              </a:buClr>
              <a:buSzPct val="100000"/>
            </a:pPr>
            <a:r>
              <a:rPr lang="en-GB" sz="4354" b="1">
                <a:solidFill>
                  <a:srgbClr val="00FFFF"/>
                </a:solidFill>
                <a:latin typeface="Bookman Old Style" charset="0"/>
              </a:rPr>
              <a:t>Winner:</a:t>
            </a:r>
          </a:p>
        </p:txBody>
      </p:sp>
    </p:spTree>
    <p:extLst>
      <p:ext uri="{BB962C8B-B14F-4D97-AF65-F5344CB8AC3E}">
        <p14:creationId xmlns:p14="http://schemas.microsoft.com/office/powerpoint/2010/main" val="9918390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748801" y="530281"/>
            <a:ext cx="81705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The Axelrod Tournaments</a:t>
            </a:r>
          </a:p>
        </p:txBody>
      </p:sp>
      <p:sp>
        <p:nvSpPr>
          <p:cNvPr id="19458" name="Text Box 2"/>
          <p:cNvSpPr txBox="1">
            <a:spLocks noChangeArrowheads="1"/>
          </p:cNvSpPr>
          <p:nvPr/>
        </p:nvSpPr>
        <p:spPr bwMode="auto">
          <a:xfrm>
            <a:off x="678241" y="213300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dirty="0">
                <a:solidFill>
                  <a:srgbClr val="FFFFFF"/>
                </a:solidFill>
                <a:latin typeface="Bookman Old Style" charset="0"/>
              </a:rPr>
              <a:t>Tournament 1</a:t>
            </a:r>
          </a:p>
          <a:p>
            <a:pPr defTabSz="407526" hangingPunct="0">
              <a:lnSpc>
                <a:spcPct val="98000"/>
              </a:lnSpc>
              <a:buClr>
                <a:srgbClr val="000000"/>
              </a:buClr>
              <a:buSzPct val="100000"/>
            </a:pPr>
            <a:r>
              <a:rPr lang="en-GB" sz="4354" b="1" dirty="0">
                <a:solidFill>
                  <a:srgbClr val="00FFFF"/>
                </a:solidFill>
                <a:latin typeface="Bookman Old Style" charset="0"/>
              </a:rPr>
              <a:t>Winner:	</a:t>
            </a:r>
            <a:r>
              <a:rPr lang="en-GB" sz="4354" b="1" dirty="0">
                <a:solidFill>
                  <a:srgbClr val="00FF00"/>
                </a:solidFill>
                <a:latin typeface="Bookman Old Style" charset="0"/>
              </a:rPr>
              <a:t>TIT FOR TAT</a:t>
            </a:r>
          </a:p>
        </p:txBody>
      </p:sp>
      <p:sp>
        <p:nvSpPr>
          <p:cNvPr id="19459" name="Text Box 3"/>
          <p:cNvSpPr txBox="1">
            <a:spLocks noChangeArrowheads="1"/>
          </p:cNvSpPr>
          <p:nvPr/>
        </p:nvSpPr>
        <p:spPr bwMode="auto">
          <a:xfrm>
            <a:off x="623521" y="419508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a:solidFill>
                  <a:srgbClr val="FFFFFF"/>
                </a:solidFill>
                <a:latin typeface="Bookman Old Style" charset="0"/>
              </a:rPr>
              <a:t>Tournament 2</a:t>
            </a:r>
          </a:p>
          <a:p>
            <a:pPr defTabSz="407526" hangingPunct="0">
              <a:lnSpc>
                <a:spcPct val="98000"/>
              </a:lnSpc>
              <a:buClr>
                <a:srgbClr val="000000"/>
              </a:buClr>
              <a:buSzPct val="100000"/>
            </a:pPr>
            <a:r>
              <a:rPr lang="en-GB" sz="4354" b="1">
                <a:solidFill>
                  <a:srgbClr val="00FFFF"/>
                </a:solidFill>
                <a:latin typeface="Bookman Old Style" charset="0"/>
              </a:rPr>
              <a:t>Winner:</a:t>
            </a:r>
          </a:p>
        </p:txBody>
      </p:sp>
    </p:spTree>
    <p:extLst>
      <p:ext uri="{BB962C8B-B14F-4D97-AF65-F5344CB8AC3E}">
        <p14:creationId xmlns:p14="http://schemas.microsoft.com/office/powerpoint/2010/main" val="3722240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748801" y="530281"/>
            <a:ext cx="81705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The Axelrod Tournaments</a:t>
            </a:r>
          </a:p>
        </p:txBody>
      </p:sp>
      <p:sp>
        <p:nvSpPr>
          <p:cNvPr id="20482" name="Text Box 2"/>
          <p:cNvSpPr txBox="1">
            <a:spLocks noChangeArrowheads="1"/>
          </p:cNvSpPr>
          <p:nvPr/>
        </p:nvSpPr>
        <p:spPr bwMode="auto">
          <a:xfrm>
            <a:off x="678241" y="213300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dirty="0">
                <a:solidFill>
                  <a:srgbClr val="FFFFFF"/>
                </a:solidFill>
                <a:latin typeface="Bookman Old Style" charset="0"/>
              </a:rPr>
              <a:t>Tournament 1</a:t>
            </a:r>
          </a:p>
          <a:p>
            <a:pPr defTabSz="407526" hangingPunct="0">
              <a:lnSpc>
                <a:spcPct val="98000"/>
              </a:lnSpc>
              <a:buClr>
                <a:srgbClr val="000000"/>
              </a:buClr>
              <a:buSzPct val="100000"/>
            </a:pPr>
            <a:r>
              <a:rPr lang="en-GB" sz="4354" b="1" dirty="0">
                <a:solidFill>
                  <a:srgbClr val="00FFFF"/>
                </a:solidFill>
                <a:latin typeface="Bookman Old Style" charset="0"/>
              </a:rPr>
              <a:t>Winner:	</a:t>
            </a:r>
            <a:r>
              <a:rPr lang="en-GB" sz="4354" b="1" dirty="0">
                <a:solidFill>
                  <a:srgbClr val="00FF00"/>
                </a:solidFill>
                <a:latin typeface="Bookman Old Style" charset="0"/>
              </a:rPr>
              <a:t>TIT FOR TAT</a:t>
            </a:r>
          </a:p>
        </p:txBody>
      </p:sp>
      <p:sp>
        <p:nvSpPr>
          <p:cNvPr id="20483" name="Text Box 3"/>
          <p:cNvSpPr txBox="1">
            <a:spLocks noChangeArrowheads="1"/>
          </p:cNvSpPr>
          <p:nvPr/>
        </p:nvSpPr>
        <p:spPr bwMode="auto">
          <a:xfrm>
            <a:off x="623521" y="4195081"/>
            <a:ext cx="8170560" cy="1375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4354" b="1" dirty="0">
                <a:solidFill>
                  <a:srgbClr val="FFFFFF"/>
                </a:solidFill>
                <a:latin typeface="Bookman Old Style" charset="0"/>
              </a:rPr>
              <a:t>Tournament 2</a:t>
            </a:r>
          </a:p>
          <a:p>
            <a:pPr defTabSz="407526" hangingPunct="0">
              <a:lnSpc>
                <a:spcPct val="98000"/>
              </a:lnSpc>
              <a:buClr>
                <a:srgbClr val="000000"/>
              </a:buClr>
              <a:buSzPct val="100000"/>
            </a:pPr>
            <a:r>
              <a:rPr lang="en-GB" sz="4354" b="1" dirty="0">
                <a:solidFill>
                  <a:srgbClr val="00FFFF"/>
                </a:solidFill>
                <a:latin typeface="Bookman Old Style" charset="0"/>
              </a:rPr>
              <a:t>Winner:	</a:t>
            </a:r>
            <a:r>
              <a:rPr lang="en-GB" sz="4354" b="1" dirty="0">
                <a:solidFill>
                  <a:srgbClr val="00FF00"/>
                </a:solidFill>
                <a:latin typeface="Bookman Old Style" charset="0"/>
              </a:rPr>
              <a:t>TIT FOR TAT</a:t>
            </a:r>
          </a:p>
        </p:txBody>
      </p:sp>
    </p:spTree>
    <p:extLst>
      <p:ext uri="{BB962C8B-B14F-4D97-AF65-F5344CB8AC3E}">
        <p14:creationId xmlns:p14="http://schemas.microsoft.com/office/powerpoint/2010/main" val="17954637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1797121" y="417961"/>
            <a:ext cx="61041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Tit For Tat</a:t>
            </a:r>
          </a:p>
        </p:txBody>
      </p:sp>
      <p:sp>
        <p:nvSpPr>
          <p:cNvPr id="21506" name="Text Box 2"/>
          <p:cNvSpPr txBox="1">
            <a:spLocks noChangeArrowheads="1"/>
          </p:cNvSpPr>
          <p:nvPr/>
        </p:nvSpPr>
        <p:spPr bwMode="auto">
          <a:xfrm>
            <a:off x="71436" y="2876985"/>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150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72076" y="2977785"/>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72076" y="3581145"/>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618465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1003681" y="57204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Why is TFT so effective?</a:t>
            </a:r>
          </a:p>
        </p:txBody>
      </p:sp>
      <p:sp>
        <p:nvSpPr>
          <p:cNvPr id="22531" name="Text Box 3"/>
          <p:cNvSpPr txBox="1">
            <a:spLocks noChangeArrowheads="1"/>
          </p:cNvSpPr>
          <p:nvPr/>
        </p:nvSpPr>
        <p:spPr bwMode="auto">
          <a:xfrm>
            <a:off x="97921" y="1581481"/>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253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98561" y="1683721"/>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2533"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98561" y="2285641"/>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940033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1003681" y="57204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Why is TFT so effective?</a:t>
            </a:r>
          </a:p>
        </p:txBody>
      </p:sp>
      <p:sp>
        <p:nvSpPr>
          <p:cNvPr id="23554" name="Text Box 2"/>
          <p:cNvSpPr txBox="1">
            <a:spLocks noChangeArrowheads="1"/>
          </p:cNvSpPr>
          <p:nvPr/>
        </p:nvSpPr>
        <p:spPr bwMode="auto">
          <a:xfrm>
            <a:off x="1283041" y="3249000"/>
            <a:ext cx="7050240" cy="316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1)	</a:t>
            </a:r>
            <a:r>
              <a:rPr lang="en-GB" sz="2358" b="1" dirty="0">
                <a:solidFill>
                  <a:srgbClr val="FFFF00"/>
                </a:solidFill>
              </a:rPr>
              <a:t>NICE</a:t>
            </a:r>
            <a:endParaRPr lang="en-GB" sz="2358" b="1" dirty="0">
              <a:solidFill>
                <a:srgbClr val="FFFFFF"/>
              </a:solidFill>
            </a:endParaRPr>
          </a:p>
        </p:txBody>
      </p:sp>
      <p:sp>
        <p:nvSpPr>
          <p:cNvPr id="23555" name="Text Box 3"/>
          <p:cNvSpPr txBox="1">
            <a:spLocks noChangeArrowheads="1"/>
          </p:cNvSpPr>
          <p:nvPr/>
        </p:nvSpPr>
        <p:spPr bwMode="auto">
          <a:xfrm>
            <a:off x="97921" y="1581481"/>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355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98561" y="1683721"/>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355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98561" y="2285641"/>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975047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1003681" y="57204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Why is TFT so effective?</a:t>
            </a:r>
          </a:p>
        </p:txBody>
      </p:sp>
      <p:sp>
        <p:nvSpPr>
          <p:cNvPr id="24578" name="Text Box 2"/>
          <p:cNvSpPr txBox="1">
            <a:spLocks noChangeArrowheads="1"/>
          </p:cNvSpPr>
          <p:nvPr/>
        </p:nvSpPr>
        <p:spPr bwMode="auto">
          <a:xfrm>
            <a:off x="1283041" y="3249000"/>
            <a:ext cx="7050240" cy="316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1)	</a:t>
            </a:r>
            <a:r>
              <a:rPr lang="en-GB" sz="2358" b="1" dirty="0">
                <a:solidFill>
                  <a:srgbClr val="FFFF00"/>
                </a:solidFill>
              </a:rPr>
              <a:t>NICE</a:t>
            </a:r>
          </a:p>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2)	</a:t>
            </a:r>
            <a:r>
              <a:rPr lang="en-GB" sz="2358" b="1" dirty="0">
                <a:solidFill>
                  <a:srgbClr val="FFFF00"/>
                </a:solidFill>
              </a:rPr>
              <a:t>UNEXPLOITABLE</a:t>
            </a:r>
          </a:p>
        </p:txBody>
      </p:sp>
      <p:sp>
        <p:nvSpPr>
          <p:cNvPr id="24579" name="Text Box 3"/>
          <p:cNvSpPr txBox="1">
            <a:spLocks noChangeArrowheads="1"/>
          </p:cNvSpPr>
          <p:nvPr/>
        </p:nvSpPr>
        <p:spPr bwMode="auto">
          <a:xfrm>
            <a:off x="97921" y="1581481"/>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4580"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98561" y="1683721"/>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98561" y="2285641"/>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17960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1003681" y="57204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Why is TFT so effective?</a:t>
            </a:r>
          </a:p>
        </p:txBody>
      </p:sp>
      <p:sp>
        <p:nvSpPr>
          <p:cNvPr id="25602" name="Text Box 2"/>
          <p:cNvSpPr txBox="1">
            <a:spLocks noChangeArrowheads="1"/>
          </p:cNvSpPr>
          <p:nvPr/>
        </p:nvSpPr>
        <p:spPr bwMode="auto">
          <a:xfrm>
            <a:off x="1283041" y="3249000"/>
            <a:ext cx="7050240" cy="316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1)	</a:t>
            </a:r>
            <a:r>
              <a:rPr lang="en-GB" sz="2358" b="1" dirty="0">
                <a:solidFill>
                  <a:srgbClr val="FFFF00"/>
                </a:solidFill>
              </a:rPr>
              <a:t>NICE</a:t>
            </a:r>
            <a:endParaRPr lang="en-GB" sz="2358" b="1" dirty="0">
              <a:solidFill>
                <a:srgbClr val="FFFFFF"/>
              </a:solidFill>
            </a:endParaRPr>
          </a:p>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2)	</a:t>
            </a:r>
            <a:r>
              <a:rPr lang="en-GB" sz="2358" b="1" dirty="0">
                <a:solidFill>
                  <a:srgbClr val="FFFF00"/>
                </a:solidFill>
              </a:rPr>
              <a:t>UNEXPLOITABLE</a:t>
            </a:r>
          </a:p>
          <a:p>
            <a:pPr defTabSz="407526" hangingPunct="0">
              <a:lnSpc>
                <a:spcPct val="93000"/>
              </a:lnSpc>
              <a:buClr>
                <a:srgbClr val="000000"/>
              </a:buClr>
              <a:buSzPct val="100000"/>
            </a:pPr>
            <a:r>
              <a:rPr lang="en-GB" sz="2358" b="1" dirty="0">
                <a:solidFill>
                  <a:srgbClr val="FFFFFF"/>
                </a:solidFill>
              </a:rPr>
              <a:t>	</a:t>
            </a:r>
          </a:p>
          <a:p>
            <a:pPr defTabSz="407526" hangingPunct="0">
              <a:lnSpc>
                <a:spcPct val="93000"/>
              </a:lnSpc>
              <a:buClr>
                <a:srgbClr val="000000"/>
              </a:buClr>
              <a:buSzPct val="100000"/>
            </a:pPr>
            <a:r>
              <a:rPr lang="en-GB" sz="2358" b="1" dirty="0">
                <a:solidFill>
                  <a:srgbClr val="FFFFFF"/>
                </a:solidFill>
              </a:rPr>
              <a:t>3)	</a:t>
            </a:r>
            <a:r>
              <a:rPr lang="en-GB" sz="2358" b="1" dirty="0">
                <a:solidFill>
                  <a:srgbClr val="FFFF00"/>
                </a:solidFill>
              </a:rPr>
              <a:t>SIMPLE</a:t>
            </a:r>
          </a:p>
        </p:txBody>
      </p:sp>
      <p:sp>
        <p:nvSpPr>
          <p:cNvPr id="25603" name="Text Box 3"/>
          <p:cNvSpPr txBox="1">
            <a:spLocks noChangeArrowheads="1"/>
          </p:cNvSpPr>
          <p:nvPr/>
        </p:nvSpPr>
        <p:spPr bwMode="auto">
          <a:xfrm>
            <a:off x="97921" y="1581481"/>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560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98561" y="1683721"/>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5605"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98561" y="2285641"/>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15379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1003681" y="57204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a:solidFill>
                  <a:srgbClr val="FFFF00"/>
                </a:solidFill>
                <a:latin typeface="Bookman Old Style" charset="0"/>
              </a:rPr>
              <a:t>Why is TFT so effective?</a:t>
            </a:r>
          </a:p>
        </p:txBody>
      </p:sp>
      <p:sp>
        <p:nvSpPr>
          <p:cNvPr id="26626" name="Text Box 2"/>
          <p:cNvSpPr txBox="1">
            <a:spLocks noChangeArrowheads="1"/>
          </p:cNvSpPr>
          <p:nvPr/>
        </p:nvSpPr>
        <p:spPr bwMode="auto">
          <a:xfrm>
            <a:off x="1283041" y="3249000"/>
            <a:ext cx="7050240" cy="316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1)	</a:t>
            </a:r>
            <a:r>
              <a:rPr lang="en-GB" sz="2358" b="1" dirty="0">
                <a:solidFill>
                  <a:srgbClr val="FFFF00"/>
                </a:solidFill>
              </a:rPr>
              <a:t>NICE</a:t>
            </a:r>
            <a:endParaRPr lang="en-GB" sz="2358" b="1" dirty="0">
              <a:solidFill>
                <a:srgbClr val="FFFFFF"/>
              </a:solidFill>
            </a:endParaRPr>
          </a:p>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2)	</a:t>
            </a:r>
            <a:r>
              <a:rPr lang="en-GB" sz="2358" b="1" dirty="0">
                <a:solidFill>
                  <a:srgbClr val="FFFF00"/>
                </a:solidFill>
              </a:rPr>
              <a:t>UNEXPLOITABLE</a:t>
            </a:r>
          </a:p>
          <a:p>
            <a:pPr defTabSz="407526" hangingPunct="0">
              <a:lnSpc>
                <a:spcPct val="93000"/>
              </a:lnSpc>
              <a:buClr>
                <a:srgbClr val="000000"/>
              </a:buClr>
              <a:buSzPct val="100000"/>
            </a:pPr>
            <a:r>
              <a:rPr lang="en-GB" sz="2358" b="1" dirty="0">
                <a:solidFill>
                  <a:srgbClr val="FFFFFF"/>
                </a:solidFill>
              </a:rPr>
              <a:t>	</a:t>
            </a:r>
          </a:p>
          <a:p>
            <a:pPr defTabSz="407526" hangingPunct="0">
              <a:lnSpc>
                <a:spcPct val="93000"/>
              </a:lnSpc>
              <a:buClr>
                <a:srgbClr val="000000"/>
              </a:buClr>
              <a:buSzPct val="100000"/>
            </a:pPr>
            <a:r>
              <a:rPr lang="en-GB" sz="2358" b="1" dirty="0">
                <a:solidFill>
                  <a:srgbClr val="FFFFFF"/>
                </a:solidFill>
              </a:rPr>
              <a:t>3)	</a:t>
            </a:r>
            <a:r>
              <a:rPr lang="en-GB" sz="2358" b="1" dirty="0">
                <a:solidFill>
                  <a:srgbClr val="FFFF00"/>
                </a:solidFill>
              </a:rPr>
              <a:t>SIMPLE</a:t>
            </a:r>
          </a:p>
          <a:p>
            <a:pPr defTabSz="407526" hangingPunct="0">
              <a:lnSpc>
                <a:spcPct val="93000"/>
              </a:lnSpc>
              <a:buClr>
                <a:srgbClr val="000000"/>
              </a:buClr>
              <a:buSzPct val="100000"/>
            </a:pPr>
            <a:endParaRPr lang="en-GB" sz="2358" b="1" dirty="0">
              <a:solidFill>
                <a:srgbClr val="FFFFFF"/>
              </a:solidFill>
            </a:endParaRPr>
          </a:p>
          <a:p>
            <a:pPr defTabSz="407526" hangingPunct="0">
              <a:lnSpc>
                <a:spcPct val="93000"/>
              </a:lnSpc>
              <a:buClr>
                <a:srgbClr val="000000"/>
              </a:buClr>
              <a:buSzPct val="100000"/>
            </a:pPr>
            <a:r>
              <a:rPr lang="en-GB" sz="2358" b="1" dirty="0">
                <a:solidFill>
                  <a:srgbClr val="FFFFFF"/>
                </a:solidFill>
              </a:rPr>
              <a:t>4) </a:t>
            </a:r>
            <a:r>
              <a:rPr lang="en-GB" sz="2358" b="1" dirty="0">
                <a:solidFill>
                  <a:srgbClr val="FFFF00"/>
                </a:solidFill>
              </a:rPr>
              <a:t>FORGIVING</a:t>
            </a:r>
          </a:p>
        </p:txBody>
      </p:sp>
      <p:sp>
        <p:nvSpPr>
          <p:cNvPr id="26627" name="Text Box 3"/>
          <p:cNvSpPr txBox="1">
            <a:spLocks noChangeArrowheads="1"/>
          </p:cNvSpPr>
          <p:nvPr/>
        </p:nvSpPr>
        <p:spPr bwMode="auto">
          <a:xfrm>
            <a:off x="97921" y="1581481"/>
            <a:ext cx="1620000" cy="1160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4996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r" defTabSz="407526" hangingPunct="0">
              <a:lnSpc>
                <a:spcPct val="98000"/>
              </a:lnSpc>
              <a:buClr>
                <a:srgbClr val="000000"/>
              </a:buClr>
              <a:buSzPct val="100000"/>
            </a:pPr>
            <a:r>
              <a:rPr lang="en-GB" sz="3628" b="1">
                <a:solidFill>
                  <a:srgbClr val="FFFFFF"/>
                </a:solidFill>
                <a:latin typeface="Bookman Old Style" charset="0"/>
              </a:rPr>
              <a:t>??? :</a:t>
            </a:r>
          </a:p>
          <a:p>
            <a:pPr algn="r" defTabSz="407526" hangingPunct="0">
              <a:lnSpc>
                <a:spcPct val="98000"/>
              </a:lnSpc>
              <a:buClr>
                <a:srgbClr val="000000"/>
              </a:buClr>
              <a:buSzPct val="100000"/>
            </a:pPr>
            <a:r>
              <a:rPr lang="en-GB" sz="3628" b="1">
                <a:solidFill>
                  <a:srgbClr val="FFFF00"/>
                </a:solidFill>
                <a:latin typeface="Bookman Old Style" charset="0"/>
              </a:rPr>
              <a:t>TFT :</a:t>
            </a:r>
          </a:p>
        </p:txBody>
      </p:sp>
      <p:pic>
        <p:nvPicPr>
          <p:cNvPr id="266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r="993"/>
          <a:stretch>
            <a:fillRect/>
          </a:stretch>
        </p:blipFill>
        <p:spPr bwMode="auto">
          <a:xfrm>
            <a:off x="1798561" y="1683721"/>
            <a:ext cx="6926400" cy="41904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662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993"/>
          <a:stretch>
            <a:fillRect/>
          </a:stretch>
        </p:blipFill>
        <p:spPr bwMode="auto">
          <a:xfrm>
            <a:off x="1798561" y="2285641"/>
            <a:ext cx="6926400" cy="417600"/>
          </a:xfrm>
          <a:prstGeom prst="rect">
            <a:avLst/>
          </a:prstGeom>
          <a:noFill/>
          <a:ln>
            <a:noFill/>
          </a:ln>
          <a:effectLst/>
          <a:extLst>
            <a:ext uri="{909E8E84-426E-40dd-AFC4-6F175D3DCCD1}">
              <a14:hiddenFill xmlns="" xmlns:a14="http://schemas.microsoft.com/office/drawing/2010/main">
                <a:blipFill dpi="0" rotWithShape="0">
                  <a:blip/>
                  <a:srcRect r="99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195561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855" y="1208205"/>
            <a:ext cx="6986951" cy="5029993"/>
          </a:xfrm>
          <a:prstGeom prst="rect">
            <a:avLst/>
          </a:prstGeom>
          <a:ln>
            <a:noFill/>
          </a:ln>
          <a:effectLst>
            <a:softEdge rad="112500"/>
          </a:effectLst>
        </p:spPr>
      </p:pic>
      <p:sp>
        <p:nvSpPr>
          <p:cNvPr id="5" name="Rectangle 3"/>
          <p:cNvSpPr>
            <a:spLocks noChangeArrowheads="1"/>
          </p:cNvSpPr>
          <p:nvPr/>
        </p:nvSpPr>
        <p:spPr bwMode="auto">
          <a:xfrm>
            <a:off x="8360415" y="6566761"/>
            <a:ext cx="725986"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FFFFFF"/>
                </a:solidFill>
                <a:latin typeface="Arial" charset="0"/>
                <a:cs typeface="MS Gothic" charset="0"/>
              </a:rPr>
              <a:t>Image: PD</a:t>
            </a:r>
          </a:p>
        </p:txBody>
      </p:sp>
      <p:sp>
        <p:nvSpPr>
          <p:cNvPr id="6" name="Text Box 1"/>
          <p:cNvSpPr txBox="1">
            <a:spLocks noChangeArrowheads="1"/>
          </p:cNvSpPr>
          <p:nvPr/>
        </p:nvSpPr>
        <p:spPr bwMode="auto">
          <a:xfrm>
            <a:off x="1003681" y="359078"/>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What is the relevance?</a:t>
            </a:r>
          </a:p>
        </p:txBody>
      </p:sp>
    </p:spTree>
    <p:extLst>
      <p:ext uri="{BB962C8B-B14F-4D97-AF65-F5344CB8AC3E}">
        <p14:creationId xmlns:p14="http://schemas.microsoft.com/office/powerpoint/2010/main" val="1417117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0" y="0"/>
            <a:ext cx="9144000" cy="1300163"/>
          </a:xfrm>
        </p:spPr>
        <p:txBody>
          <a:bodyPr/>
          <a:lstStyle/>
          <a:p>
            <a:pPr eaLnBrk="1" hangingPunct="1"/>
            <a:r>
              <a:rPr lang="en-US" sz="4800" b="0" dirty="0">
                <a:solidFill>
                  <a:srgbClr val="FFC000"/>
                </a:solidFill>
                <a:latin typeface="Gill Sans" charset="0"/>
                <a:ea typeface="Gill Sans" charset="0"/>
                <a:cs typeface="Gill Sans" charset="0"/>
              </a:rPr>
              <a:t>Feedback</a:t>
            </a:r>
          </a:p>
        </p:txBody>
      </p:sp>
    </p:spTree>
    <p:extLst>
      <p:ext uri="{BB962C8B-B14F-4D97-AF65-F5344CB8AC3E}">
        <p14:creationId xmlns:p14="http://schemas.microsoft.com/office/powerpoint/2010/main" val="725001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6" y="2187967"/>
            <a:ext cx="7607403" cy="2743335"/>
          </a:xfrm>
          <a:prstGeom prst="rect">
            <a:avLst/>
          </a:prstGeom>
          <a:ln>
            <a:noFill/>
          </a:ln>
          <a:effectLst>
            <a:softEdge rad="112500"/>
          </a:effectLst>
        </p:spPr>
      </p:pic>
    </p:spTree>
    <p:extLst>
      <p:ext uri="{BB962C8B-B14F-4D97-AF65-F5344CB8AC3E}">
        <p14:creationId xmlns:p14="http://schemas.microsoft.com/office/powerpoint/2010/main" val="559911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6" y="2187967"/>
            <a:ext cx="7607403" cy="2743335"/>
          </a:xfrm>
          <a:prstGeom prst="rect">
            <a:avLst/>
          </a:prstGeom>
          <a:ln>
            <a:noFill/>
          </a:ln>
          <a:effectLst>
            <a:softEdge rad="112500"/>
          </a:effectLst>
        </p:spPr>
      </p:pic>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spTree>
    <p:extLst>
      <p:ext uri="{BB962C8B-B14F-4D97-AF65-F5344CB8AC3E}">
        <p14:creationId xmlns:p14="http://schemas.microsoft.com/office/powerpoint/2010/main" val="3429404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5" y="2187967"/>
            <a:ext cx="7607404" cy="2743335"/>
          </a:xfrm>
          <a:prstGeom prst="rect">
            <a:avLst/>
          </a:prstGeom>
          <a:ln>
            <a:noFill/>
          </a:ln>
          <a:effectLst>
            <a:softEdge rad="112500"/>
          </a:effectLst>
        </p:spPr>
      </p:pic>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spTree>
    <p:extLst>
      <p:ext uri="{BB962C8B-B14F-4D97-AF65-F5344CB8AC3E}">
        <p14:creationId xmlns:p14="http://schemas.microsoft.com/office/powerpoint/2010/main" val="7816641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6" y="2187967"/>
            <a:ext cx="7607403" cy="2743335"/>
          </a:xfrm>
          <a:prstGeom prst="rect">
            <a:avLst/>
          </a:prstGeom>
          <a:ln>
            <a:noFill/>
          </a:ln>
          <a:effectLst>
            <a:softEdge rad="112500"/>
          </a:effectLst>
        </p:spPr>
      </p:pic>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spTree>
    <p:extLst>
      <p:ext uri="{BB962C8B-B14F-4D97-AF65-F5344CB8AC3E}">
        <p14:creationId xmlns:p14="http://schemas.microsoft.com/office/powerpoint/2010/main" val="11684118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6" y="2187967"/>
            <a:ext cx="7607403" cy="2743335"/>
          </a:xfrm>
          <a:prstGeom prst="rect">
            <a:avLst/>
          </a:prstGeom>
          <a:ln>
            <a:noFill/>
          </a:ln>
          <a:effectLst>
            <a:softEdge rad="112500"/>
          </a:effectLst>
        </p:spPr>
      </p:pic>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spTree>
    <p:extLst>
      <p:ext uri="{BB962C8B-B14F-4D97-AF65-F5344CB8AC3E}">
        <p14:creationId xmlns:p14="http://schemas.microsoft.com/office/powerpoint/2010/main" val="1586712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586" y="2187967"/>
            <a:ext cx="7607403" cy="2743335"/>
          </a:xfrm>
          <a:prstGeom prst="rect">
            <a:avLst/>
          </a:prstGeom>
          <a:ln>
            <a:noFill/>
          </a:ln>
          <a:effectLst>
            <a:softEdge rad="112500"/>
          </a:effectLst>
        </p:spPr>
      </p:pic>
      <p:sp>
        <p:nvSpPr>
          <p:cNvPr id="27649" name="Text Box 1"/>
          <p:cNvSpPr txBox="1">
            <a:spLocks noChangeArrowheads="1"/>
          </p:cNvSpPr>
          <p:nvPr/>
        </p:nvSpPr>
        <p:spPr bwMode="auto">
          <a:xfrm>
            <a:off x="1003681" y="441001"/>
            <a:ext cx="73857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4354" b="1" dirty="0">
                <a:solidFill>
                  <a:srgbClr val="FFFF00"/>
                </a:solidFill>
                <a:latin typeface="Bookman Old Style" charset="0"/>
              </a:rPr>
              <a:t>Problem Solved?</a:t>
            </a:r>
          </a:p>
        </p:txBody>
      </p:sp>
    </p:spTree>
    <p:extLst>
      <p:ext uri="{BB962C8B-B14F-4D97-AF65-F5344CB8AC3E}">
        <p14:creationId xmlns:p14="http://schemas.microsoft.com/office/powerpoint/2010/main" val="11959768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565921" y="415081"/>
            <a:ext cx="830592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628" b="1">
                <a:solidFill>
                  <a:srgbClr val="FFFF00"/>
                </a:solidFill>
                <a:latin typeface="Bookman Old Style" charset="0"/>
              </a:rPr>
              <a:t>What keeps people cooperating?</a:t>
            </a:r>
          </a:p>
        </p:txBody>
      </p:sp>
      <p:sp>
        <p:nvSpPr>
          <p:cNvPr id="28674" name="Text Box 2"/>
          <p:cNvSpPr txBox="1">
            <a:spLocks noChangeArrowheads="1"/>
          </p:cNvSpPr>
          <p:nvPr/>
        </p:nvSpPr>
        <p:spPr bwMode="auto">
          <a:xfrm>
            <a:off x="5617080" y="2775826"/>
            <a:ext cx="3608640" cy="2744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3000"/>
              </a:lnSpc>
              <a:buClr>
                <a:srgbClr val="000000"/>
              </a:buClr>
              <a:buSzPct val="100000"/>
            </a:pPr>
            <a:r>
              <a:rPr lang="en-GB" sz="2358" b="1" dirty="0">
                <a:solidFill>
                  <a:srgbClr val="FFFFFF"/>
                </a:solidFill>
              </a:rPr>
              <a:t>Would you rather</a:t>
            </a:r>
          </a:p>
          <a:p>
            <a:pPr algn="ctr" defTabSz="407526" hangingPunct="0">
              <a:lnSpc>
                <a:spcPct val="93000"/>
              </a:lnSpc>
              <a:buClr>
                <a:srgbClr val="000000"/>
              </a:buClr>
              <a:buSzPct val="100000"/>
            </a:pPr>
            <a:r>
              <a:rPr lang="en-GB" sz="2358" b="1" dirty="0">
                <a:solidFill>
                  <a:srgbClr val="FFFFFF"/>
                </a:solidFill>
              </a:rPr>
              <a:t>have </a:t>
            </a:r>
            <a:r>
              <a:rPr lang="en-GB" sz="2358" b="1" dirty="0">
                <a:solidFill>
                  <a:srgbClr val="FFFF00"/>
                </a:solidFill>
              </a:rPr>
              <a:t>£100 </a:t>
            </a:r>
            <a:r>
              <a:rPr lang="en-GB" sz="2358" b="1" dirty="0">
                <a:solidFill>
                  <a:srgbClr val="FFFFFF"/>
                </a:solidFill>
              </a:rPr>
              <a:t>today...</a:t>
            </a:r>
          </a:p>
          <a:p>
            <a:pPr algn="ctr" defTabSz="407526" hangingPunct="0">
              <a:lnSpc>
                <a:spcPct val="93000"/>
              </a:lnSpc>
              <a:buClr>
                <a:srgbClr val="000000"/>
              </a:buClr>
              <a:buSzPct val="100000"/>
            </a:pPr>
            <a:endParaRPr lang="en-GB" sz="2358" b="1" dirty="0">
              <a:solidFill>
                <a:srgbClr val="FFFFFF"/>
              </a:solidFill>
            </a:endParaRPr>
          </a:p>
          <a:p>
            <a:pPr algn="ctr" defTabSz="407526" hangingPunct="0">
              <a:lnSpc>
                <a:spcPct val="93000"/>
              </a:lnSpc>
              <a:buClr>
                <a:srgbClr val="000000"/>
              </a:buClr>
              <a:buSzPct val="100000"/>
            </a:pPr>
            <a:r>
              <a:rPr lang="en-GB" sz="2358" b="1" dirty="0">
                <a:solidFill>
                  <a:srgbClr val="FFFFFF"/>
                </a:solidFill>
              </a:rPr>
              <a:t>… or </a:t>
            </a:r>
            <a:r>
              <a:rPr lang="en-GB" sz="2358" b="1" dirty="0">
                <a:solidFill>
                  <a:srgbClr val="FFFF00"/>
                </a:solidFill>
              </a:rPr>
              <a:t>£1 </a:t>
            </a:r>
            <a:r>
              <a:rPr lang="en-GB" sz="2358" b="1" dirty="0">
                <a:solidFill>
                  <a:srgbClr val="FFFFFF"/>
                </a:solidFill>
              </a:rPr>
              <a:t>in a</a:t>
            </a:r>
          </a:p>
          <a:p>
            <a:pPr algn="ctr" defTabSz="407526" hangingPunct="0">
              <a:lnSpc>
                <a:spcPct val="93000"/>
              </a:lnSpc>
              <a:buClr>
                <a:srgbClr val="000000"/>
              </a:buClr>
              <a:buSzPct val="100000"/>
            </a:pPr>
            <a:r>
              <a:rPr lang="en-GB" sz="2358" b="1" dirty="0">
                <a:solidFill>
                  <a:srgbClr val="FFFFFF"/>
                </a:solidFill>
              </a:rPr>
              <a:t>year's time?</a:t>
            </a:r>
          </a:p>
        </p:txBody>
      </p:sp>
      <p:sp>
        <p:nvSpPr>
          <p:cNvPr id="28676" name="Rectangle 4"/>
          <p:cNvSpPr>
            <a:spLocks noChangeArrowheads="1"/>
          </p:cNvSpPr>
          <p:nvPr/>
        </p:nvSpPr>
        <p:spPr bwMode="auto">
          <a:xfrm>
            <a:off x="4049461" y="6498923"/>
            <a:ext cx="5036940"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2D2DB9">
                    <a:lumMod val="60000"/>
                    <a:lumOff val="40000"/>
                  </a:srgbClr>
                </a:solidFill>
                <a:latin typeface="Arial" charset="0"/>
                <a:cs typeface="MS Gothic" charset="0"/>
              </a:rPr>
              <a:t>Image: CC (Hideyuki KAMON) http://</a:t>
            </a:r>
            <a:r>
              <a:rPr lang="en-US" sz="726" dirty="0" err="1">
                <a:solidFill>
                  <a:srgbClr val="2D2DB9">
                    <a:lumMod val="60000"/>
                    <a:lumOff val="40000"/>
                  </a:srgbClr>
                </a:solidFill>
                <a:latin typeface="Arial" charset="0"/>
                <a:cs typeface="MS Gothic" charset="0"/>
              </a:rPr>
              <a:t>commons.wikimedia.org</a:t>
            </a:r>
            <a:r>
              <a:rPr lang="en-US" sz="726" dirty="0">
                <a:solidFill>
                  <a:srgbClr val="2D2DB9">
                    <a:lumMod val="60000"/>
                    <a:lumOff val="40000"/>
                  </a:srgbClr>
                </a:solidFill>
                <a:latin typeface="Arial" charset="0"/>
                <a:cs typeface="MS Gothic" charset="0"/>
              </a:rPr>
              <a:t>/wiki/File:London_bus_in_Whitehall,_5_August_2007.jpg </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3586" y="1600110"/>
            <a:ext cx="4457604" cy="4637542"/>
          </a:xfrm>
          <a:prstGeom prst="rect">
            <a:avLst/>
          </a:prstGeom>
          <a:ln>
            <a:noFill/>
          </a:ln>
          <a:effectLst>
            <a:softEdge rad="112500"/>
          </a:effectLst>
        </p:spPr>
      </p:pic>
    </p:spTree>
    <p:extLst>
      <p:ext uri="{BB962C8B-B14F-4D97-AF65-F5344CB8AC3E}">
        <p14:creationId xmlns:p14="http://schemas.microsoft.com/office/powerpoint/2010/main" val="16804207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565921" y="415081"/>
            <a:ext cx="830592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628" b="1" dirty="0">
                <a:solidFill>
                  <a:srgbClr val="FFFF00"/>
                </a:solidFill>
                <a:latin typeface="Bookman Old Style" charset="0"/>
              </a:rPr>
              <a:t>What keeps people cooperating?</a:t>
            </a:r>
          </a:p>
        </p:txBody>
      </p:sp>
      <p:sp>
        <p:nvSpPr>
          <p:cNvPr id="28674" name="Text Box 2"/>
          <p:cNvSpPr txBox="1">
            <a:spLocks noChangeArrowheads="1"/>
          </p:cNvSpPr>
          <p:nvPr/>
        </p:nvSpPr>
        <p:spPr bwMode="auto">
          <a:xfrm>
            <a:off x="5338081" y="2759401"/>
            <a:ext cx="3608640" cy="2744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3000"/>
              </a:lnSpc>
              <a:buClr>
                <a:srgbClr val="000000"/>
              </a:buClr>
              <a:buSzPct val="100000"/>
            </a:pPr>
            <a:r>
              <a:rPr lang="en-GB" sz="2358" b="1" dirty="0">
                <a:solidFill>
                  <a:srgbClr val="FFFFFF"/>
                </a:solidFill>
              </a:rPr>
              <a:t>Would you rather</a:t>
            </a:r>
          </a:p>
          <a:p>
            <a:pPr algn="ctr" defTabSz="407526" hangingPunct="0">
              <a:lnSpc>
                <a:spcPct val="93000"/>
              </a:lnSpc>
              <a:buClr>
                <a:srgbClr val="000000"/>
              </a:buClr>
              <a:buSzPct val="100000"/>
            </a:pPr>
            <a:r>
              <a:rPr lang="en-GB" sz="2358" b="1" dirty="0">
                <a:solidFill>
                  <a:srgbClr val="FFFFFF"/>
                </a:solidFill>
              </a:rPr>
              <a:t>have </a:t>
            </a:r>
            <a:r>
              <a:rPr lang="en-GB" sz="2358" b="1" dirty="0">
                <a:solidFill>
                  <a:srgbClr val="FFFF00"/>
                </a:solidFill>
              </a:rPr>
              <a:t>£100 </a:t>
            </a:r>
            <a:r>
              <a:rPr lang="en-GB" sz="2358" b="1" dirty="0">
                <a:solidFill>
                  <a:srgbClr val="FFFFFF"/>
                </a:solidFill>
              </a:rPr>
              <a:t>today...</a:t>
            </a:r>
          </a:p>
          <a:p>
            <a:pPr algn="ctr" defTabSz="407526" hangingPunct="0">
              <a:lnSpc>
                <a:spcPct val="93000"/>
              </a:lnSpc>
              <a:buClr>
                <a:srgbClr val="000000"/>
              </a:buClr>
              <a:buSzPct val="100000"/>
            </a:pPr>
            <a:endParaRPr lang="en-GB" sz="2358" b="1" dirty="0">
              <a:solidFill>
                <a:srgbClr val="FFFFFF"/>
              </a:solidFill>
            </a:endParaRPr>
          </a:p>
          <a:p>
            <a:pPr algn="ctr" defTabSz="407526" hangingPunct="0">
              <a:lnSpc>
                <a:spcPct val="93000"/>
              </a:lnSpc>
              <a:buClr>
                <a:srgbClr val="000000"/>
              </a:buClr>
              <a:buSzPct val="100000"/>
            </a:pPr>
            <a:r>
              <a:rPr lang="en-GB" sz="2358" b="1" dirty="0">
                <a:solidFill>
                  <a:srgbClr val="FFFFFF"/>
                </a:solidFill>
              </a:rPr>
              <a:t>… or  </a:t>
            </a:r>
            <a:r>
              <a:rPr lang="en-GB" sz="2358" b="1" dirty="0">
                <a:solidFill>
                  <a:srgbClr val="FFFF00"/>
                </a:solidFill>
              </a:rPr>
              <a:t>£___  </a:t>
            </a:r>
            <a:r>
              <a:rPr lang="en-GB" sz="2358" b="1" dirty="0">
                <a:solidFill>
                  <a:srgbClr val="FFFFFF"/>
                </a:solidFill>
              </a:rPr>
              <a:t>in a</a:t>
            </a:r>
          </a:p>
          <a:p>
            <a:pPr algn="ctr" defTabSz="407526" hangingPunct="0">
              <a:lnSpc>
                <a:spcPct val="93000"/>
              </a:lnSpc>
              <a:buClr>
                <a:srgbClr val="000000"/>
              </a:buClr>
              <a:buSzPct val="100000"/>
            </a:pPr>
            <a:r>
              <a:rPr lang="en-GB" sz="2358" b="1" dirty="0">
                <a:solidFill>
                  <a:srgbClr val="FFFFFF"/>
                </a:solidFill>
              </a:rPr>
              <a:t>year's time?</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3586" y="1600110"/>
            <a:ext cx="4457604" cy="4637542"/>
          </a:xfrm>
          <a:prstGeom prst="rect">
            <a:avLst/>
          </a:prstGeom>
          <a:ln>
            <a:noFill/>
          </a:ln>
          <a:effectLst>
            <a:softEdge rad="112500"/>
          </a:effectLst>
        </p:spPr>
      </p:pic>
      <p:sp>
        <p:nvSpPr>
          <p:cNvPr id="7" name="Rectangle 4"/>
          <p:cNvSpPr>
            <a:spLocks noChangeArrowheads="1"/>
          </p:cNvSpPr>
          <p:nvPr/>
        </p:nvSpPr>
        <p:spPr bwMode="auto">
          <a:xfrm>
            <a:off x="4049461" y="6498923"/>
            <a:ext cx="5036940"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7878DE"/>
                </a:solidFill>
                <a:latin typeface="Arial" charset="0"/>
                <a:cs typeface="MS Gothic" charset="0"/>
              </a:rPr>
              <a:t>Image: CC (Hideyuki KAMON) http://</a:t>
            </a:r>
            <a:r>
              <a:rPr lang="en-US" sz="726" dirty="0" err="1">
                <a:solidFill>
                  <a:srgbClr val="7878DE"/>
                </a:solidFill>
                <a:latin typeface="Arial" charset="0"/>
                <a:cs typeface="MS Gothic" charset="0"/>
              </a:rPr>
              <a:t>commons.wikimedia.org</a:t>
            </a:r>
            <a:r>
              <a:rPr lang="en-US" sz="726" dirty="0">
                <a:solidFill>
                  <a:srgbClr val="7878DE"/>
                </a:solidFill>
                <a:latin typeface="Arial" charset="0"/>
                <a:cs typeface="MS Gothic" charset="0"/>
              </a:rPr>
              <a:t>/wiki/File:London_bus_in_Whitehall,_5_August_2007.jpg </a:t>
            </a:r>
          </a:p>
        </p:txBody>
      </p:sp>
    </p:spTree>
    <p:extLst>
      <p:ext uri="{BB962C8B-B14F-4D97-AF65-F5344CB8AC3E}">
        <p14:creationId xmlns:p14="http://schemas.microsoft.com/office/powerpoint/2010/main" val="20340784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2577601" y="320041"/>
            <a:ext cx="427824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a:lnSpc>
                <a:spcPct val="98000"/>
              </a:lnSpc>
            </a:pPr>
            <a:r>
              <a:rPr lang="en-GB" sz="4354" b="1" dirty="0">
                <a:solidFill>
                  <a:srgbClr val="FFFF00"/>
                </a:solidFill>
                <a:latin typeface="Bookman Old Style" charset="0"/>
              </a:rPr>
              <a:t>Future Utility</a:t>
            </a:r>
          </a:p>
        </p:txBody>
      </p:sp>
      <p:sp>
        <p:nvSpPr>
          <p:cNvPr id="30722" name="Text Box 2"/>
          <p:cNvSpPr txBox="1">
            <a:spLocks noChangeArrowheads="1"/>
          </p:cNvSpPr>
          <p:nvPr/>
        </p:nvSpPr>
        <p:spPr bwMode="auto">
          <a:xfrm>
            <a:off x="1087201" y="1254601"/>
            <a:ext cx="7191360" cy="53798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a:r>
              <a:rPr lang="en-GB" sz="2358" b="1" dirty="0">
                <a:solidFill>
                  <a:srgbClr val="FFFFFF"/>
                </a:solidFill>
              </a:rPr>
              <a:t>Suppose the discount parameter is </a:t>
            </a:r>
            <a:r>
              <a:rPr lang="en-GB" sz="2358" b="1" i="1" dirty="0">
                <a:solidFill>
                  <a:srgbClr val="FFFF00"/>
                </a:solidFill>
              </a:rPr>
              <a:t>w</a:t>
            </a:r>
            <a:r>
              <a:rPr lang="en-GB" sz="2358" b="1" dirty="0">
                <a:solidFill>
                  <a:srgbClr val="FFFF00"/>
                </a:solidFill>
              </a:rPr>
              <a:t> = 0.5 </a:t>
            </a:r>
            <a:r>
              <a:rPr lang="en-GB" sz="2358" b="1" dirty="0">
                <a:solidFill>
                  <a:srgbClr val="FFFFFF"/>
                </a:solidFill>
              </a:rPr>
              <a:t>:</a:t>
            </a: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endParaRPr lang="en-GB" sz="2358" b="1" dirty="0">
              <a:solidFill>
                <a:srgbClr val="000080"/>
              </a:solidFill>
            </a:endParaRPr>
          </a:p>
          <a:p>
            <a:pPr algn="ctr"/>
            <a:r>
              <a:rPr lang="en-GB" sz="2358" b="1" dirty="0">
                <a:solidFill>
                  <a:srgbClr val="FFFFFF"/>
                </a:solidFill>
              </a:rPr>
              <a:t>In this example, the total utility over 10 days is:</a:t>
            </a:r>
          </a:p>
          <a:p>
            <a:pPr algn="ctr"/>
            <a:endParaRPr lang="en-GB" sz="2358" b="1" dirty="0">
              <a:solidFill>
                <a:srgbClr val="FFFFFF"/>
              </a:solidFill>
            </a:endParaRPr>
          </a:p>
          <a:p>
            <a:pPr algn="ctr"/>
            <a:r>
              <a:rPr lang="en-GB" sz="2540" b="1" dirty="0">
                <a:solidFill>
                  <a:srgbClr val="FFFF00"/>
                </a:solidFill>
              </a:rPr>
              <a:t>100.00 + 50.00 + 25.00 + … + 0.10 </a:t>
            </a:r>
            <a:r>
              <a:rPr lang="en-GB" sz="2540" b="1" dirty="0">
                <a:solidFill>
                  <a:srgbClr val="FFFF00"/>
                </a:solidFill>
                <a:cs typeface="Arial" charset="0"/>
              </a:rPr>
              <a:t>≈</a:t>
            </a:r>
            <a:r>
              <a:rPr lang="en-GB" sz="2540" b="1" dirty="0">
                <a:solidFill>
                  <a:srgbClr val="FFFF00"/>
                </a:solidFill>
              </a:rPr>
              <a:t> 199.80</a:t>
            </a:r>
          </a:p>
        </p:txBody>
      </p:sp>
      <p:pic>
        <p:nvPicPr>
          <p:cNvPr id="6"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 r="315" b="1026"/>
          <a:stretch/>
        </p:blipFill>
        <p:spPr bwMode="auto">
          <a:xfrm>
            <a:off x="1436761" y="2122650"/>
            <a:ext cx="6430723" cy="261469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871045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l="58754"/>
          <a:stretch/>
        </p:blipFill>
        <p:spPr>
          <a:xfrm>
            <a:off x="1828666" y="2794955"/>
            <a:ext cx="5652039" cy="783810"/>
          </a:xfrm>
          <a:prstGeom prst="rect">
            <a:avLst/>
          </a:prstGeom>
        </p:spPr>
      </p:pic>
      <p:sp>
        <p:nvSpPr>
          <p:cNvPr id="6" name="Text Box 1"/>
          <p:cNvSpPr txBox="1">
            <a:spLocks noChangeArrowheads="1"/>
          </p:cNvSpPr>
          <p:nvPr/>
        </p:nvSpPr>
        <p:spPr bwMode="auto">
          <a:xfrm>
            <a:off x="2155253" y="3670874"/>
            <a:ext cx="5486669" cy="7184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2540" dirty="0">
                <a:solidFill>
                  <a:srgbClr val="FFFFFF"/>
                </a:solidFill>
                <a:latin typeface="Arial"/>
              </a:rPr>
              <a:t>1       </a:t>
            </a:r>
            <a:r>
              <a:rPr lang="en-GB" sz="2540" i="1" dirty="0">
                <a:solidFill>
                  <a:srgbClr val="FFFFFF"/>
                </a:solidFill>
                <a:latin typeface="Arial"/>
              </a:rPr>
              <a:t>p      p</a:t>
            </a:r>
            <a:r>
              <a:rPr lang="en-GB" sz="2540" baseline="30000" dirty="0">
                <a:solidFill>
                  <a:srgbClr val="FFFFFF"/>
                </a:solidFill>
                <a:latin typeface="Arial"/>
              </a:rPr>
              <a:t>2         </a:t>
            </a:r>
            <a:r>
              <a:rPr lang="en-GB" sz="2540" i="1" dirty="0">
                <a:solidFill>
                  <a:srgbClr val="FFFFFF"/>
                </a:solidFill>
              </a:rPr>
              <a:t>p</a:t>
            </a:r>
            <a:r>
              <a:rPr lang="en-GB" sz="2540" baseline="30000" dirty="0">
                <a:solidFill>
                  <a:srgbClr val="FFFFFF"/>
                </a:solidFill>
              </a:rPr>
              <a:t>3        </a:t>
            </a:r>
            <a:r>
              <a:rPr lang="en-GB" sz="2540" i="1" dirty="0">
                <a:solidFill>
                  <a:srgbClr val="FFFFFF"/>
                </a:solidFill>
              </a:rPr>
              <a:t>p</a:t>
            </a:r>
            <a:r>
              <a:rPr lang="en-GB" sz="2540" baseline="30000" dirty="0">
                <a:solidFill>
                  <a:srgbClr val="FFFFFF"/>
                </a:solidFill>
              </a:rPr>
              <a:t>4        </a:t>
            </a:r>
            <a:r>
              <a:rPr lang="en-GB" sz="2540" i="1" dirty="0">
                <a:solidFill>
                  <a:srgbClr val="FFFFFF"/>
                </a:solidFill>
              </a:rPr>
              <a:t>p</a:t>
            </a:r>
            <a:r>
              <a:rPr lang="en-GB" sz="2540" baseline="30000" dirty="0">
                <a:solidFill>
                  <a:srgbClr val="FFFFFF"/>
                </a:solidFill>
              </a:rPr>
              <a:t>5</a:t>
            </a:r>
            <a:endParaRPr lang="en-GB" sz="2540" dirty="0">
              <a:solidFill>
                <a:srgbClr val="FFFFFF"/>
              </a:solidFill>
              <a:latin typeface="Arial"/>
            </a:endParaRPr>
          </a:p>
        </p:txBody>
      </p:sp>
    </p:spTree>
    <p:extLst>
      <p:ext uri="{BB962C8B-B14F-4D97-AF65-F5344CB8AC3E}">
        <p14:creationId xmlns:p14="http://schemas.microsoft.com/office/powerpoint/2010/main" val="81851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0" y="0"/>
            <a:ext cx="9144000" cy="1470025"/>
          </a:xfrm>
        </p:spPr>
        <p:txBody>
          <a:bodyPr/>
          <a:lstStyle/>
          <a:p>
            <a:pPr eaLnBrk="1" hangingPunct="1"/>
            <a:r>
              <a:rPr lang="en-US" b="0" dirty="0">
                <a:solidFill>
                  <a:srgbClr val="FFC000"/>
                </a:solidFill>
                <a:latin typeface="Gill Sans" charset="0"/>
                <a:ea typeface="Gill Sans" charset="0"/>
                <a:cs typeface="Gill Sans" charset="0"/>
              </a:rPr>
              <a:t>Before we start…</a:t>
            </a:r>
          </a:p>
        </p:txBody>
      </p:sp>
      <p:sp>
        <p:nvSpPr>
          <p:cNvPr id="4" name="TextBox 3"/>
          <p:cNvSpPr txBox="1"/>
          <p:nvPr/>
        </p:nvSpPr>
        <p:spPr>
          <a:xfrm>
            <a:off x="781853" y="1470025"/>
            <a:ext cx="7580293" cy="1938992"/>
          </a:xfrm>
          <a:prstGeom prst="rect">
            <a:avLst/>
          </a:prstGeom>
          <a:noFill/>
          <a:ln>
            <a:noFill/>
          </a:ln>
        </p:spPr>
        <p:txBody>
          <a:bodyPr wrap="square">
            <a:spAutoFit/>
          </a:bodyPr>
          <a:lstStyle/>
          <a:p>
            <a:pPr algn="just" fontAlgn="auto">
              <a:spcBef>
                <a:spcPts val="0"/>
              </a:spcBef>
              <a:spcAft>
                <a:spcPts val="0"/>
              </a:spcAft>
              <a:defRPr/>
            </a:pPr>
            <a:r>
              <a:rPr lang="en-US" sz="2400" dirty="0">
                <a:effectLst>
                  <a:outerShdw blurRad="50800" dist="76200" dir="2700000" algn="tl" rotWithShape="0">
                    <a:prstClr val="black">
                      <a:alpha val="76000"/>
                    </a:prstClr>
                  </a:outerShdw>
                </a:effectLst>
                <a:latin typeface="Gill Sans" charset="0"/>
                <a:ea typeface="Gill Sans" charset="0"/>
                <a:cs typeface="Gill Sans" charset="0"/>
              </a:rPr>
              <a:t>Consider the “Coding question for the start of Lecture 6”, which you will find on Moodle…</a:t>
            </a:r>
          </a:p>
          <a:p>
            <a:pPr algn="just" fontAlgn="auto">
              <a:spcBef>
                <a:spcPts val="0"/>
              </a:spcBef>
              <a:spcAft>
                <a:spcPts val="0"/>
              </a:spcAft>
              <a:defRPr/>
            </a:pPr>
            <a:endParaRPr lang="en-US" sz="2400" dirty="0">
              <a:effectLst>
                <a:outerShdw blurRad="50800" dist="76200" dir="2700000" algn="tl" rotWithShape="0">
                  <a:prstClr val="black">
                    <a:alpha val="76000"/>
                  </a:prstClr>
                </a:outerShdw>
              </a:effectLst>
              <a:latin typeface="Gill Sans" charset="0"/>
              <a:ea typeface="Gill Sans" charset="0"/>
              <a:cs typeface="Gill Sans" charset="0"/>
            </a:endParaRPr>
          </a:p>
          <a:p>
            <a:pPr algn="just" fontAlgn="auto">
              <a:spcBef>
                <a:spcPts val="0"/>
              </a:spcBef>
              <a:spcAft>
                <a:spcPts val="0"/>
              </a:spcAft>
              <a:defRPr/>
            </a:pPr>
            <a:r>
              <a:rPr lang="en-US" sz="2400" dirty="0">
                <a:effectLst>
                  <a:outerShdw blurRad="50800" dist="76200" dir="2700000" algn="tl" rotWithShape="0">
                    <a:prstClr val="black">
                      <a:alpha val="76000"/>
                    </a:prstClr>
                  </a:outerShdw>
                </a:effectLst>
                <a:latin typeface="Gill Sans" charset="0"/>
                <a:ea typeface="Gill Sans" charset="0"/>
                <a:cs typeface="Gill Sans" charset="0"/>
              </a:rPr>
              <a:t>We will discuss this question at the start of the lecture.</a:t>
            </a:r>
          </a:p>
          <a:p>
            <a:pPr algn="just" fontAlgn="auto">
              <a:spcBef>
                <a:spcPts val="0"/>
              </a:spcBef>
              <a:spcAft>
                <a:spcPts val="0"/>
              </a:spcAft>
              <a:defRPr/>
            </a:pPr>
            <a:endParaRPr lang="en-US" sz="2400" dirty="0">
              <a:effectLst>
                <a:outerShdw blurRad="50800" dist="76200" dir="2700000" algn="tl" rotWithShape="0">
                  <a:prstClr val="black">
                    <a:alpha val="76000"/>
                  </a:prstClr>
                </a:outerShdw>
              </a:effectLst>
              <a:latin typeface="Gill Sans" charset="0"/>
              <a:ea typeface="Gill Sans" charset="0"/>
              <a:cs typeface="Gill Sans" charset="0"/>
            </a:endParaRPr>
          </a:p>
        </p:txBody>
      </p:sp>
    </p:spTree>
    <p:extLst>
      <p:ext uri="{BB962C8B-B14F-4D97-AF65-F5344CB8AC3E}">
        <p14:creationId xmlns:p14="http://schemas.microsoft.com/office/powerpoint/2010/main" val="3314254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l="58754"/>
          <a:stretch/>
        </p:blipFill>
        <p:spPr>
          <a:xfrm>
            <a:off x="1828666" y="2794955"/>
            <a:ext cx="5652039" cy="783810"/>
          </a:xfrm>
          <a:prstGeom prst="rect">
            <a:avLst/>
          </a:prstGeom>
        </p:spPr>
      </p:pic>
      <p:sp>
        <p:nvSpPr>
          <p:cNvPr id="7" name="Text Box 1"/>
          <p:cNvSpPr txBox="1">
            <a:spLocks noChangeArrowheads="1"/>
          </p:cNvSpPr>
          <p:nvPr/>
        </p:nvSpPr>
        <p:spPr bwMode="auto">
          <a:xfrm>
            <a:off x="565921" y="415081"/>
            <a:ext cx="830592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628" b="1" dirty="0">
                <a:solidFill>
                  <a:srgbClr val="FFFF00"/>
                </a:solidFill>
                <a:latin typeface="Bookman Old Style" charset="0"/>
              </a:rPr>
              <a:t>Discount Parameter</a:t>
            </a:r>
          </a:p>
        </p:txBody>
      </p:sp>
      <p:sp>
        <p:nvSpPr>
          <p:cNvPr id="8" name="Text Box 1"/>
          <p:cNvSpPr txBox="1">
            <a:spLocks noChangeArrowheads="1"/>
          </p:cNvSpPr>
          <p:nvPr/>
        </p:nvSpPr>
        <p:spPr bwMode="auto">
          <a:xfrm>
            <a:off x="2155253" y="4393641"/>
            <a:ext cx="5486669" cy="7184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2177" dirty="0">
                <a:solidFill>
                  <a:srgbClr val="FFFFFF"/>
                </a:solidFill>
                <a:latin typeface="Arial"/>
              </a:rPr>
              <a:t>1       1/2      1/4</a:t>
            </a:r>
            <a:r>
              <a:rPr lang="en-GB" sz="2177" baseline="30000" dirty="0">
                <a:solidFill>
                  <a:srgbClr val="FFFFFF"/>
                </a:solidFill>
                <a:latin typeface="Arial"/>
              </a:rPr>
              <a:t>       </a:t>
            </a:r>
            <a:r>
              <a:rPr lang="en-GB" sz="2177" dirty="0">
                <a:solidFill>
                  <a:srgbClr val="FFFFFF"/>
                </a:solidFill>
              </a:rPr>
              <a:t>1/8</a:t>
            </a:r>
            <a:r>
              <a:rPr lang="en-GB" sz="2177" baseline="30000" dirty="0">
                <a:solidFill>
                  <a:srgbClr val="FFFFFF"/>
                </a:solidFill>
              </a:rPr>
              <a:t>      </a:t>
            </a:r>
            <a:r>
              <a:rPr lang="en-GB" sz="2177" dirty="0">
                <a:solidFill>
                  <a:srgbClr val="FFFFFF"/>
                </a:solidFill>
              </a:rPr>
              <a:t>1/16</a:t>
            </a:r>
            <a:r>
              <a:rPr lang="en-GB" sz="2177" baseline="30000" dirty="0">
                <a:solidFill>
                  <a:srgbClr val="FFFFFF"/>
                </a:solidFill>
              </a:rPr>
              <a:t>     </a:t>
            </a:r>
            <a:r>
              <a:rPr lang="en-GB" sz="2177" dirty="0">
                <a:solidFill>
                  <a:srgbClr val="FFFFFF"/>
                </a:solidFill>
              </a:rPr>
              <a:t>1/32</a:t>
            </a:r>
            <a:endParaRPr lang="en-GB" sz="2177" dirty="0">
              <a:solidFill>
                <a:srgbClr val="FFFFFF"/>
              </a:solidFill>
              <a:latin typeface="Arial"/>
            </a:endParaRPr>
          </a:p>
        </p:txBody>
      </p:sp>
      <p:sp>
        <p:nvSpPr>
          <p:cNvPr id="9" name="Text Box 1"/>
          <p:cNvSpPr txBox="1">
            <a:spLocks noChangeArrowheads="1"/>
          </p:cNvSpPr>
          <p:nvPr/>
        </p:nvSpPr>
        <p:spPr bwMode="auto">
          <a:xfrm>
            <a:off x="2155253" y="3675149"/>
            <a:ext cx="5486669" cy="7184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defTabSz="407526" hangingPunct="0">
              <a:lnSpc>
                <a:spcPct val="98000"/>
              </a:lnSpc>
              <a:buClr>
                <a:srgbClr val="000000"/>
              </a:buClr>
              <a:buSzPct val="100000"/>
            </a:pPr>
            <a:r>
              <a:rPr lang="en-GB" sz="2540" dirty="0">
                <a:solidFill>
                  <a:srgbClr val="FFFFFF"/>
                </a:solidFill>
                <a:latin typeface="Arial"/>
              </a:rPr>
              <a:t>1       </a:t>
            </a:r>
            <a:r>
              <a:rPr lang="en-GB" sz="2540" i="1" dirty="0">
                <a:solidFill>
                  <a:srgbClr val="FFFFFF"/>
                </a:solidFill>
                <a:latin typeface="Arial"/>
              </a:rPr>
              <a:t>p      p</a:t>
            </a:r>
            <a:r>
              <a:rPr lang="en-GB" sz="2540" baseline="30000" dirty="0">
                <a:solidFill>
                  <a:srgbClr val="FFFFFF"/>
                </a:solidFill>
                <a:latin typeface="Arial"/>
              </a:rPr>
              <a:t>2         </a:t>
            </a:r>
            <a:r>
              <a:rPr lang="en-GB" sz="2540" i="1" dirty="0">
                <a:solidFill>
                  <a:srgbClr val="FFFFFF"/>
                </a:solidFill>
              </a:rPr>
              <a:t>p</a:t>
            </a:r>
            <a:r>
              <a:rPr lang="en-GB" sz="2540" baseline="30000" dirty="0">
                <a:solidFill>
                  <a:srgbClr val="FFFFFF"/>
                </a:solidFill>
              </a:rPr>
              <a:t>3        </a:t>
            </a:r>
            <a:r>
              <a:rPr lang="en-GB" sz="2540" i="1" dirty="0">
                <a:solidFill>
                  <a:srgbClr val="FFFFFF"/>
                </a:solidFill>
              </a:rPr>
              <a:t>p</a:t>
            </a:r>
            <a:r>
              <a:rPr lang="en-GB" sz="2540" baseline="30000" dirty="0">
                <a:solidFill>
                  <a:srgbClr val="FFFFFF"/>
                </a:solidFill>
              </a:rPr>
              <a:t>4        </a:t>
            </a:r>
            <a:r>
              <a:rPr lang="en-GB" sz="2540" i="1" dirty="0">
                <a:solidFill>
                  <a:srgbClr val="FFFFFF"/>
                </a:solidFill>
              </a:rPr>
              <a:t>p</a:t>
            </a:r>
            <a:r>
              <a:rPr lang="en-GB" sz="2540" baseline="30000" dirty="0">
                <a:solidFill>
                  <a:srgbClr val="FFFFFF"/>
                </a:solidFill>
              </a:rPr>
              <a:t>5</a:t>
            </a:r>
            <a:endParaRPr lang="en-GB" sz="2540" dirty="0">
              <a:solidFill>
                <a:srgbClr val="FFFFFF"/>
              </a:solidFill>
              <a:latin typeface="Arial"/>
            </a:endParaRPr>
          </a:p>
        </p:txBody>
      </p:sp>
    </p:spTree>
    <p:extLst>
      <p:ext uri="{BB962C8B-B14F-4D97-AF65-F5344CB8AC3E}">
        <p14:creationId xmlns:p14="http://schemas.microsoft.com/office/powerpoint/2010/main" val="8051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 y="148681"/>
            <a:ext cx="9144000" cy="97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0" tIns="47019" rIns="81630" bIns="40815"/>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charset="0"/>
                <a:ea typeface="ＭＳ Ｐゴシック" charset="0"/>
                <a:cs typeface="MS Gothic" charset="0"/>
              </a:defRPr>
            </a:lvl9pPr>
          </a:lstStyle>
          <a:p>
            <a:pPr algn="ctr" defTabSz="407526" hangingPunct="0">
              <a:lnSpc>
                <a:spcPct val="99000"/>
              </a:lnSpc>
              <a:buClr>
                <a:srgbClr val="000000"/>
              </a:buClr>
              <a:buSzPct val="100000"/>
            </a:pPr>
            <a:r>
              <a:rPr lang="en-GB" sz="4445" b="1" dirty="0">
                <a:solidFill>
                  <a:srgbClr val="0000FF"/>
                </a:solidFill>
                <a:latin typeface="Bookman Old Style"/>
                <a:cs typeface="Bookman Old Style"/>
              </a:rPr>
              <a:t>Best Response to TFT</a:t>
            </a:r>
          </a:p>
        </p:txBody>
      </p:sp>
      <p:sp>
        <p:nvSpPr>
          <p:cNvPr id="12" name="Text Box 2"/>
          <p:cNvSpPr txBox="1">
            <a:spLocks noChangeArrowheads="1"/>
          </p:cNvSpPr>
          <p:nvPr/>
        </p:nvSpPr>
        <p:spPr bwMode="auto">
          <a:xfrm>
            <a:off x="587633" y="5572125"/>
            <a:ext cx="8222400" cy="10039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61718"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3000"/>
              </a:lnSpc>
              <a:buClr>
                <a:srgbClr val="000000"/>
              </a:buClr>
              <a:buSzPct val="100000"/>
            </a:pPr>
            <a:r>
              <a:rPr lang="en-GB" sz="2358" b="1" dirty="0">
                <a:solidFill>
                  <a:srgbClr val="000090"/>
                </a:solidFill>
              </a:rPr>
              <a:t>If </a:t>
            </a:r>
            <a:r>
              <a:rPr lang="en-GB" sz="2358" b="1" i="1" dirty="0">
                <a:solidFill>
                  <a:srgbClr val="FF0000"/>
                </a:solidFill>
              </a:rPr>
              <a:t>w</a:t>
            </a:r>
            <a:r>
              <a:rPr lang="en-GB" sz="2358" b="1" dirty="0">
                <a:solidFill>
                  <a:srgbClr val="000090"/>
                </a:solidFill>
              </a:rPr>
              <a:t> is </a:t>
            </a:r>
            <a:r>
              <a:rPr lang="en-GB" sz="2358" b="1" dirty="0">
                <a:solidFill>
                  <a:srgbClr val="FF0000"/>
                </a:solidFill>
              </a:rPr>
              <a:t>large enough </a:t>
            </a:r>
            <a:r>
              <a:rPr lang="en-GB" sz="2358" b="1" dirty="0">
                <a:solidFill>
                  <a:srgbClr val="000090"/>
                </a:solidFill>
              </a:rPr>
              <a:t>then the</a:t>
            </a:r>
          </a:p>
          <a:p>
            <a:pPr algn="ctr" defTabSz="407526" hangingPunct="0">
              <a:lnSpc>
                <a:spcPct val="93000"/>
              </a:lnSpc>
              <a:buClr>
                <a:srgbClr val="000000"/>
              </a:buClr>
              <a:buSzPct val="100000"/>
            </a:pPr>
            <a:r>
              <a:rPr lang="en-GB" sz="2358" b="1" dirty="0">
                <a:solidFill>
                  <a:srgbClr val="000090"/>
                </a:solidFill>
              </a:rPr>
              <a:t>best response to TFT is “</a:t>
            </a:r>
            <a:r>
              <a:rPr lang="en-GB" sz="2358" b="1" dirty="0">
                <a:solidFill>
                  <a:srgbClr val="008000"/>
                </a:solidFill>
              </a:rPr>
              <a:t>Always C</a:t>
            </a:r>
            <a:r>
              <a:rPr lang="en-GB" sz="2358" b="1" dirty="0">
                <a:solidFill>
                  <a:srgbClr val="000090"/>
                </a:solidFill>
              </a:rPr>
              <a:t>”</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5201" y="1140600"/>
            <a:ext cx="3291840" cy="322017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 name="Text Box 3"/>
          <p:cNvSpPr txBox="1">
            <a:spLocks noChangeArrowheads="1"/>
          </p:cNvSpPr>
          <p:nvPr/>
        </p:nvSpPr>
        <p:spPr bwMode="auto">
          <a:xfrm>
            <a:off x="6950880" y="2693082"/>
            <a:ext cx="2108160" cy="8525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86720" y="1142041"/>
            <a:ext cx="3199680" cy="316977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05280" y="2020533"/>
            <a:ext cx="1425600" cy="97642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47360" y="4419825"/>
            <a:ext cx="1520640" cy="6394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4"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51680" y="4422705"/>
            <a:ext cx="1503360" cy="63078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5" name="Text Box 8"/>
          <p:cNvSpPr txBox="1">
            <a:spLocks noChangeArrowheads="1"/>
          </p:cNvSpPr>
          <p:nvPr/>
        </p:nvSpPr>
        <p:spPr bwMode="auto">
          <a:xfrm>
            <a:off x="931681" y="4549438"/>
            <a:ext cx="635714" cy="66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a:r>
              <a:rPr lang="en-GB" sz="2200" dirty="0">
                <a:solidFill>
                  <a:srgbClr val="FF420E"/>
                </a:solidFill>
              </a:rPr>
              <a:t>For</a:t>
            </a:r>
          </a:p>
        </p:txBody>
      </p:sp>
      <p:sp>
        <p:nvSpPr>
          <p:cNvPr id="16" name="Text Box 9"/>
          <p:cNvSpPr txBox="1">
            <a:spLocks noChangeArrowheads="1"/>
          </p:cNvSpPr>
          <p:nvPr/>
        </p:nvSpPr>
        <p:spPr bwMode="auto">
          <a:xfrm>
            <a:off x="4414838" y="4549438"/>
            <a:ext cx="745019" cy="66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a:r>
              <a:rPr lang="en-GB" sz="2200">
                <a:solidFill>
                  <a:srgbClr val="FF420E"/>
                </a:solidFill>
              </a:rPr>
              <a:t>For</a:t>
            </a:r>
          </a:p>
        </p:txBody>
      </p:sp>
    </p:spTree>
    <p:extLst>
      <p:ext uri="{BB962C8B-B14F-4D97-AF65-F5344CB8AC3E}">
        <p14:creationId xmlns:p14="http://schemas.microsoft.com/office/powerpoint/2010/main" val="2007857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565921" y="415081"/>
            <a:ext cx="830592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algn="ctr" defTabSz="407526" hangingPunct="0">
              <a:lnSpc>
                <a:spcPct val="98000"/>
              </a:lnSpc>
              <a:buClr>
                <a:srgbClr val="000000"/>
              </a:buClr>
              <a:buSzPct val="100000"/>
            </a:pPr>
            <a:r>
              <a:rPr lang="en-GB" sz="3628" b="1">
                <a:solidFill>
                  <a:srgbClr val="FFFF00"/>
                </a:solidFill>
                <a:latin typeface="Bookman Old Style" charset="0"/>
              </a:rPr>
              <a:t>What keeps people cooperating?</a:t>
            </a:r>
          </a:p>
        </p:txBody>
      </p:sp>
      <p:sp>
        <p:nvSpPr>
          <p:cNvPr id="28676" name="Rectangle 4"/>
          <p:cNvSpPr>
            <a:spLocks noChangeArrowheads="1"/>
          </p:cNvSpPr>
          <p:nvPr/>
        </p:nvSpPr>
        <p:spPr bwMode="auto">
          <a:xfrm>
            <a:off x="4049461" y="6498923"/>
            <a:ext cx="5036940" cy="1896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81638" tIns="42452" rIns="81638" bIns="42452">
            <a:spAutoFit/>
          </a:bodyPr>
          <a:lstStyle/>
          <a:p>
            <a:pPr defTabSz="407526" hangingPunct="0">
              <a:lnSpc>
                <a:spcPct val="93000"/>
              </a:lnSpc>
              <a:buClr>
                <a:srgbClr val="000000"/>
              </a:buClr>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US" sz="726" dirty="0">
                <a:solidFill>
                  <a:srgbClr val="2D2DB9">
                    <a:lumMod val="60000"/>
                    <a:lumOff val="40000"/>
                  </a:srgbClr>
                </a:solidFill>
                <a:latin typeface="Arial" charset="0"/>
                <a:cs typeface="MS Gothic" charset="0"/>
              </a:rPr>
              <a:t>Image: CC (Hideyuki KAMON) http://</a:t>
            </a:r>
            <a:r>
              <a:rPr lang="en-US" sz="726" dirty="0" err="1">
                <a:solidFill>
                  <a:srgbClr val="2D2DB9">
                    <a:lumMod val="60000"/>
                    <a:lumOff val="40000"/>
                  </a:srgbClr>
                </a:solidFill>
                <a:latin typeface="Arial" charset="0"/>
                <a:cs typeface="MS Gothic" charset="0"/>
              </a:rPr>
              <a:t>commons.wikimedia.org</a:t>
            </a:r>
            <a:r>
              <a:rPr lang="en-US" sz="726" dirty="0">
                <a:solidFill>
                  <a:srgbClr val="2D2DB9">
                    <a:lumMod val="60000"/>
                    <a:lumOff val="40000"/>
                  </a:srgbClr>
                </a:solidFill>
                <a:latin typeface="Arial" charset="0"/>
                <a:cs typeface="MS Gothic" charset="0"/>
              </a:rPr>
              <a:t>/wiki/File:London_bus_in_Whitehall,_5_August_2007.jpg </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3773" y="1600110"/>
            <a:ext cx="4457604" cy="4637542"/>
          </a:xfrm>
          <a:prstGeom prst="rect">
            <a:avLst/>
          </a:prstGeom>
          <a:ln>
            <a:noFill/>
          </a:ln>
          <a:effectLst>
            <a:softEdge rad="112500"/>
          </a:effectLst>
        </p:spPr>
      </p:pic>
    </p:spTree>
    <p:extLst>
      <p:ext uri="{BB962C8B-B14F-4D97-AF65-F5344CB8AC3E}">
        <p14:creationId xmlns:p14="http://schemas.microsoft.com/office/powerpoint/2010/main" val="301579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24610"/>
            <a:ext cx="914399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Gill Sans"/>
                <a:ea typeface="+mn-ea"/>
                <a:cs typeface="Gill Sans"/>
              </a:rPr>
              <a:t>How can cooperation be promoted...?</a:t>
            </a:r>
          </a:p>
        </p:txBody>
      </p:sp>
    </p:spTree>
    <p:extLst>
      <p:ext uri="{BB962C8B-B14F-4D97-AF65-F5344CB8AC3E}">
        <p14:creationId xmlns:p14="http://schemas.microsoft.com/office/powerpoint/2010/main" val="3341618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02740"/>
            <a:ext cx="9143999" cy="113877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Gill Sans"/>
                <a:ea typeface="+mn-ea"/>
                <a:cs typeface="Gill Sans"/>
              </a:rPr>
              <a:t>How can cooperation be promoted...?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Gill Sans"/>
                <a:ea typeface="+mn-ea"/>
                <a:cs typeface="Gill Sans"/>
              </a:rPr>
              <a:t>Axelrod’s 5 Rules</a:t>
            </a:r>
          </a:p>
        </p:txBody>
      </p:sp>
      <p:sp>
        <p:nvSpPr>
          <p:cNvPr id="3" name="Rectangle 2"/>
          <p:cNvSpPr/>
          <p:nvPr/>
        </p:nvSpPr>
        <p:spPr>
          <a:xfrm>
            <a:off x="663968" y="2400596"/>
            <a:ext cx="7816061" cy="3416320"/>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r>
              <a:rPr kumimoji="0" lang="en-US" sz="2400" b="1" i="0" u="none" strike="noStrike" kern="1200" cap="none" spc="0" normalizeH="0" baseline="0" noProof="0" dirty="0">
                <a:ln>
                  <a:noFill/>
                </a:ln>
                <a:solidFill>
                  <a:srgbClr val="00FFFF"/>
                </a:solidFill>
                <a:effectLst/>
                <a:uLnTx/>
                <a:uFillTx/>
                <a:latin typeface="Gill Sans" charset="0"/>
                <a:ea typeface="Gill Sans" charset="0"/>
                <a:cs typeface="Gill Sans" charset="0"/>
              </a:rPr>
              <a:t> </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	Increase the likelihood of continued interactions;</a:t>
            </a: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endPar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r>
              <a:rPr kumimoji="0" lang="en-US" sz="2400" b="1" i="0" u="none" strike="noStrike" kern="1200" cap="none" spc="0" normalizeH="0" baseline="0" noProof="0" dirty="0">
                <a:ln>
                  <a:noFill/>
                </a:ln>
                <a:solidFill>
                  <a:srgbClr val="00FFFF"/>
                </a:solidFill>
                <a:effectLst/>
                <a:uLnTx/>
                <a:uFillTx/>
                <a:latin typeface="Gill Sans" charset="0"/>
                <a:ea typeface="Gill Sans" charset="0"/>
                <a:cs typeface="Gill Sans" charset="0"/>
              </a:rPr>
              <a:t> 		</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Change the payoffs;</a:t>
            </a: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endPar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r>
              <a:rPr kumimoji="0" lang="en-US" sz="2400" b="1" i="0" u="none" strike="noStrike" kern="1200" cap="none" spc="0" normalizeH="0" baseline="0" noProof="0" dirty="0">
                <a:ln>
                  <a:noFill/>
                </a:ln>
                <a:solidFill>
                  <a:srgbClr val="00FFFF"/>
                </a:solidFill>
                <a:effectLst/>
                <a:uLnTx/>
                <a:uFillTx/>
                <a:latin typeface="Gill Sans" charset="0"/>
                <a:ea typeface="Gill Sans" charset="0"/>
                <a:cs typeface="Gill Sans" charset="0"/>
              </a:rPr>
              <a:t> 		</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Teach altruism;</a:t>
            </a: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endPar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r>
              <a:rPr kumimoji="0" lang="en-US" sz="2400" b="1" i="0" u="none" strike="noStrike" kern="1200" cap="none" spc="0" normalizeH="0" baseline="0" noProof="0" dirty="0">
                <a:ln>
                  <a:noFill/>
                </a:ln>
                <a:solidFill>
                  <a:srgbClr val="00FFFF"/>
                </a:solidFill>
                <a:effectLst/>
                <a:uLnTx/>
                <a:uFillTx/>
                <a:latin typeface="Gill Sans" charset="0"/>
                <a:ea typeface="Gill Sans" charset="0"/>
                <a:cs typeface="Gill Sans" charset="0"/>
              </a:rPr>
              <a:t> 	</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Teach reciprocity;</a:t>
            </a: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endPar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a:p>
            <a:pPr marL="342900" marR="0" lvl="0" indent="-342900" algn="l" defTabSz="457200" rtl="0" eaLnBrk="1" fontAlgn="auto" latinLnBrk="0" hangingPunct="1">
              <a:lnSpc>
                <a:spcPct val="100000"/>
              </a:lnSpc>
              <a:spcBef>
                <a:spcPts val="0"/>
              </a:spcBef>
              <a:spcAft>
                <a:spcPts val="0"/>
              </a:spcAft>
              <a:buClrTx/>
              <a:buSzTx/>
              <a:buFontTx/>
              <a:buAutoNum type="alphaUcParenR"/>
              <a:tabLst/>
              <a:defRPr/>
            </a:pPr>
            <a:r>
              <a:rPr kumimoji="0" lang="en-US" sz="2400" b="1" i="0" u="none" strike="noStrike" kern="1200" cap="none" spc="0" normalizeH="0" baseline="0" noProof="0" dirty="0">
                <a:ln>
                  <a:noFill/>
                </a:ln>
                <a:solidFill>
                  <a:srgbClr val="00FFFF"/>
                </a:solidFill>
                <a:effectLst/>
                <a:uLnTx/>
                <a:uFillTx/>
                <a:latin typeface="Gill Sans" charset="0"/>
                <a:ea typeface="Gill Sans" charset="0"/>
                <a:cs typeface="Gill Sans" charset="0"/>
              </a:rPr>
              <a:t> 		</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Make participants more </a:t>
            </a:r>
            <a:r>
              <a:rPr kumimoji="0" lang="en-US" sz="2400" b="0" i="0" u="none" strike="noStrike" kern="1200" cap="none" spc="0" normalizeH="0" baseline="0" noProof="0" dirty="0" err="1">
                <a:ln>
                  <a:noFill/>
                </a:ln>
                <a:solidFill>
                  <a:prstClr val="white"/>
                </a:solidFill>
                <a:effectLst/>
                <a:uLnTx/>
                <a:uFillTx/>
                <a:latin typeface="Gill Sans" charset="0"/>
                <a:ea typeface="Gill Sans" charset="0"/>
                <a:cs typeface="Gill Sans" charset="0"/>
              </a:rPr>
              <a:t>recognisable</a:t>
            </a:r>
            <a:r>
              <a:rPr kumimoji="0" lang="en-US" sz="2400" b="0" i="0" u="none" strike="noStrike" kern="1200" cap="none" spc="0" normalizeH="0" baseline="0" noProof="0" dirty="0">
                <a:ln>
                  <a:noFill/>
                </a:ln>
                <a:solidFill>
                  <a:prstClr val="white"/>
                </a:solidFill>
                <a:effectLst/>
                <a:uLnTx/>
                <a:uFillTx/>
                <a:latin typeface="Gill Sans" charset="0"/>
                <a:ea typeface="Gill Sans" charset="0"/>
                <a:cs typeface="Gill Sans" charset="0"/>
              </a:rPr>
              <a:t> to one another.</a:t>
            </a:r>
          </a:p>
        </p:txBody>
      </p:sp>
    </p:spTree>
    <p:extLst>
      <p:ext uri="{BB962C8B-B14F-4D97-AF65-F5344CB8AC3E}">
        <p14:creationId xmlns:p14="http://schemas.microsoft.com/office/powerpoint/2010/main" val="694263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6700" y="215301"/>
            <a:ext cx="7330597" cy="10156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Calibri"/>
                <a:ea typeface="+mn-ea"/>
                <a:cs typeface="+mn-cs"/>
                <a:hlinkClick r:id="rId2"/>
              </a:rPr>
              <a:t>http://ncase.me/trust/</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803" y="1447800"/>
            <a:ext cx="9467601" cy="4559300"/>
          </a:xfrm>
          <a:prstGeom prst="rect">
            <a:avLst/>
          </a:prstGeom>
          <a:effectLst>
            <a:softEdge rad="63500"/>
          </a:effectLst>
        </p:spPr>
      </p:pic>
    </p:spTree>
    <p:extLst>
      <p:ext uri="{BB962C8B-B14F-4D97-AF65-F5344CB8AC3E}">
        <p14:creationId xmlns:p14="http://schemas.microsoft.com/office/powerpoint/2010/main" val="1236626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txBox="1">
            <a:spLocks/>
          </p:cNvSpPr>
          <p:nvPr/>
        </p:nvSpPr>
        <p:spPr bwMode="auto">
          <a:xfrm>
            <a:off x="0" y="429552"/>
            <a:ext cx="9144000" cy="1330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936" tIns="41469" rIns="82936" bIns="41469" anchor="ctr"/>
          <a:lstStyle/>
          <a:p>
            <a:pPr algn="ctr" fontAlgn="auto">
              <a:spcBef>
                <a:spcPts val="0"/>
              </a:spcBef>
              <a:spcAft>
                <a:spcPts val="0"/>
              </a:spcAft>
            </a:pPr>
            <a:r>
              <a:rPr lang="en-US" sz="3600" dirty="0">
                <a:solidFill>
                  <a:srgbClr val="FFFF00"/>
                </a:solidFill>
                <a:latin typeface="Gill Sans"/>
                <a:ea typeface=""/>
                <a:cs typeface="Gill Sans"/>
              </a:rPr>
              <a:t>How might strategies change</a:t>
            </a:r>
          </a:p>
          <a:p>
            <a:pPr algn="ctr" fontAlgn="auto">
              <a:spcBef>
                <a:spcPts val="0"/>
              </a:spcBef>
              <a:spcAft>
                <a:spcPts val="0"/>
              </a:spcAft>
            </a:pPr>
            <a:r>
              <a:rPr lang="en-US" sz="3600" dirty="0">
                <a:solidFill>
                  <a:srgbClr val="FFFF00"/>
                </a:solidFill>
                <a:latin typeface="Gill Sans"/>
                <a:ea typeface=""/>
                <a:cs typeface="Gill Sans"/>
              </a:rPr>
              <a:t>over time across a population?</a:t>
            </a:r>
          </a:p>
        </p:txBody>
      </p:sp>
    </p:spTree>
    <p:extLst>
      <p:ext uri="{BB962C8B-B14F-4D97-AF65-F5344CB8AC3E}">
        <p14:creationId xmlns:p14="http://schemas.microsoft.com/office/powerpoint/2010/main" val="633692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889" name="Title 1"/>
          <p:cNvSpPr txBox="1">
            <a:spLocks/>
          </p:cNvSpPr>
          <p:nvPr/>
        </p:nvSpPr>
        <p:spPr bwMode="auto">
          <a:xfrm>
            <a:off x="0" y="429552"/>
            <a:ext cx="9144000" cy="776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936" tIns="41469" rIns="82936" bIns="41469" anchor="ctr"/>
          <a:lstStyle/>
          <a:p>
            <a:pPr algn="ctr" fontAlgn="auto">
              <a:spcBef>
                <a:spcPts val="0"/>
              </a:spcBef>
              <a:spcAft>
                <a:spcPts val="0"/>
              </a:spcAft>
            </a:pPr>
            <a:r>
              <a:rPr lang="en-US" sz="3600" dirty="0">
                <a:solidFill>
                  <a:srgbClr val="0000FF"/>
                </a:solidFill>
                <a:latin typeface="Gill Sans" charset="0"/>
                <a:ea typeface="Gill Sans" charset="0"/>
                <a:cs typeface="Gill Sans" charset="0"/>
              </a:rPr>
              <a:t>Game Theory Population Models</a:t>
            </a:r>
          </a:p>
        </p:txBody>
      </p:sp>
      <p:grpSp>
        <p:nvGrpSpPr>
          <p:cNvPr id="37890" name="Group 2"/>
          <p:cNvGrpSpPr>
            <a:grpSpLocks/>
          </p:cNvGrpSpPr>
          <p:nvPr/>
        </p:nvGrpSpPr>
        <p:grpSpPr bwMode="auto">
          <a:xfrm>
            <a:off x="456998" y="2057189"/>
            <a:ext cx="3327840" cy="3377154"/>
            <a:chOff x="171384" y="1179222"/>
            <a:chExt cx="4022533" cy="4083109"/>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384" y="1179222"/>
              <a:ext cx="4022533" cy="4083109"/>
            </a:xfrm>
            <a:prstGeom prst="ellipse">
              <a:avLst/>
            </a:prstGeom>
            <a:ln w="38100" cap="rnd" cmpd="sng">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p:cNvSpPr/>
            <p:nvPr/>
          </p:nvSpPr>
          <p:spPr>
            <a:xfrm>
              <a:off x="730043" y="2363796"/>
              <a:ext cx="2963451" cy="1730329"/>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2900" b="1" spc="45" dirty="0">
                  <a:ln w="11430"/>
                  <a:solidFill>
                    <a:srgbClr val="FF0000"/>
                  </a:solidFill>
                  <a:effectLst>
                    <a:outerShdw blurRad="76200" dist="50800" dir="5400000" algn="tl" rotWithShape="0">
                      <a:srgbClr val="000000">
                        <a:alpha val="65000"/>
                      </a:srgbClr>
                    </a:outerShdw>
                  </a:effectLst>
                  <a:latin typeface="Gill Sans" charset="0"/>
                  <a:ea typeface="Gill Sans" charset="0"/>
                  <a:cs typeface="Gill Sans" charset="0"/>
                </a:rPr>
                <a:t>Large Population of Players</a:t>
              </a:r>
            </a:p>
          </p:txBody>
        </p:sp>
      </p:grpSp>
      <p:sp>
        <p:nvSpPr>
          <p:cNvPr id="37891" name="Rectangle 5"/>
          <p:cNvSpPr>
            <a:spLocks noChangeArrowheads="1"/>
          </p:cNvSpPr>
          <p:nvPr/>
        </p:nvSpPr>
        <p:spPr bwMode="auto">
          <a:xfrm>
            <a:off x="4310730" y="1857232"/>
            <a:ext cx="4376160" cy="3777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936" tIns="41469" rIns="82936" bIns="41469">
            <a:spAutoFit/>
          </a:bodyPr>
          <a:lstStyle/>
          <a:p>
            <a:pPr fontAlgn="auto">
              <a:spcBef>
                <a:spcPts val="0"/>
              </a:spcBef>
              <a:spcAft>
                <a:spcPts val="0"/>
              </a:spcAft>
            </a:pPr>
            <a:r>
              <a:rPr lang="en-US" sz="2000" dirty="0">
                <a:solidFill>
                  <a:srgbClr val="000090"/>
                </a:solidFill>
                <a:latin typeface="Gill Sans" charset="0"/>
                <a:ea typeface="Gill Sans" charset="0"/>
                <a:cs typeface="Gill Sans" charset="0"/>
              </a:rPr>
              <a:t>Assume</a:t>
            </a:r>
            <a:r>
              <a:rPr lang="mr-IN" sz="2000" dirty="0">
                <a:solidFill>
                  <a:srgbClr val="000090"/>
                </a:solidFill>
                <a:latin typeface="Gill Sans" charset="0"/>
                <a:ea typeface="Gill Sans" charset="0"/>
                <a:cs typeface="Gill Sans" charset="0"/>
              </a:rPr>
              <a:t>…</a:t>
            </a:r>
            <a:endParaRPr lang="en-US" sz="2000" dirty="0">
              <a:solidFill>
                <a:srgbClr val="000090"/>
              </a:solidFill>
              <a:latin typeface="Gill Sans" charset="0"/>
              <a:ea typeface="Gill Sans" charset="0"/>
              <a:cs typeface="Gill Sans" charset="0"/>
            </a:endParaRPr>
          </a:p>
          <a:p>
            <a:pPr marL="259178" indent="-259178" fontAlgn="auto">
              <a:spcBef>
                <a:spcPts val="0"/>
              </a:spcBef>
              <a:spcAft>
                <a:spcPts val="0"/>
              </a:spcAft>
              <a:buFont typeface="Arial" charset="0"/>
              <a:buChar char="•"/>
            </a:pPr>
            <a:endParaRPr lang="en-US" sz="2000" dirty="0">
              <a:solidFill>
                <a:srgbClr val="000090"/>
              </a:solidFill>
              <a:latin typeface="Gill Sans" charset="0"/>
              <a:ea typeface="Gill Sans" charset="0"/>
              <a:cs typeface="Gill Sans" charset="0"/>
            </a:endParaRPr>
          </a:p>
          <a:p>
            <a:pPr marL="259178" indent="-259178" fontAlgn="auto">
              <a:spcBef>
                <a:spcPts val="0"/>
              </a:spcBef>
              <a:spcAft>
                <a:spcPts val="0"/>
              </a:spcAft>
              <a:buFont typeface="Arial" charset="0"/>
              <a:buChar char="•"/>
            </a:pPr>
            <a:r>
              <a:rPr lang="en-US" sz="2000" dirty="0">
                <a:solidFill>
                  <a:srgbClr val="000090"/>
                </a:solidFill>
                <a:latin typeface="Gill Sans" charset="0"/>
                <a:ea typeface="Gill Sans" charset="0"/>
                <a:cs typeface="Gill Sans" charset="0"/>
              </a:rPr>
              <a:t>Large population of individuals.</a:t>
            </a:r>
          </a:p>
          <a:p>
            <a:pPr marL="259178" indent="-259178" fontAlgn="auto">
              <a:spcBef>
                <a:spcPts val="0"/>
              </a:spcBef>
              <a:spcAft>
                <a:spcPts val="0"/>
              </a:spcAft>
              <a:buFont typeface="Arial" charset="0"/>
              <a:buChar char="•"/>
            </a:pPr>
            <a:endParaRPr lang="en-US" sz="2000" dirty="0">
              <a:solidFill>
                <a:srgbClr val="000090"/>
              </a:solidFill>
              <a:latin typeface="Gill Sans" charset="0"/>
              <a:ea typeface="Gill Sans" charset="0"/>
              <a:cs typeface="Gill Sans" charset="0"/>
            </a:endParaRPr>
          </a:p>
          <a:p>
            <a:pPr marL="259178" indent="-259178" fontAlgn="auto">
              <a:spcBef>
                <a:spcPts val="0"/>
              </a:spcBef>
              <a:spcAft>
                <a:spcPts val="0"/>
              </a:spcAft>
              <a:buFont typeface="Arial" charset="0"/>
              <a:buChar char="•"/>
            </a:pPr>
            <a:r>
              <a:rPr lang="en-US" sz="2000" dirty="0">
                <a:solidFill>
                  <a:srgbClr val="000090"/>
                </a:solidFill>
                <a:latin typeface="Gill Sans" charset="0"/>
                <a:ea typeface="Gill Sans" charset="0"/>
                <a:cs typeface="Gill Sans" charset="0"/>
              </a:rPr>
              <a:t>Individuals interact randomly in pairs.</a:t>
            </a:r>
          </a:p>
          <a:p>
            <a:pPr marL="259178" indent="-259178" fontAlgn="auto">
              <a:spcBef>
                <a:spcPts val="0"/>
              </a:spcBef>
              <a:spcAft>
                <a:spcPts val="0"/>
              </a:spcAft>
              <a:buFont typeface="Arial" charset="0"/>
              <a:buChar char="•"/>
            </a:pPr>
            <a:endParaRPr lang="en-US" sz="2000" dirty="0">
              <a:solidFill>
                <a:srgbClr val="000090"/>
              </a:solidFill>
              <a:latin typeface="Gill Sans" charset="0"/>
              <a:ea typeface="Gill Sans" charset="0"/>
              <a:cs typeface="Gill Sans" charset="0"/>
            </a:endParaRPr>
          </a:p>
          <a:p>
            <a:pPr marL="259178" indent="-259178" fontAlgn="auto">
              <a:spcBef>
                <a:spcPts val="0"/>
              </a:spcBef>
              <a:spcAft>
                <a:spcPts val="0"/>
              </a:spcAft>
              <a:buFont typeface="Arial" charset="0"/>
              <a:buChar char="•"/>
            </a:pPr>
            <a:r>
              <a:rPr lang="en-US" sz="2000" dirty="0">
                <a:solidFill>
                  <a:srgbClr val="000090"/>
                </a:solidFill>
                <a:latin typeface="Gill Sans" charset="0"/>
                <a:ea typeface="Gill Sans" charset="0"/>
                <a:cs typeface="Gill Sans" charset="0"/>
              </a:rPr>
              <a:t>Interactions take the form of a two-player game (e.g. the Prisoner’s Dilemma).</a:t>
            </a:r>
          </a:p>
          <a:p>
            <a:pPr marL="259178" indent="-259178" fontAlgn="auto">
              <a:spcBef>
                <a:spcPts val="0"/>
              </a:spcBef>
              <a:spcAft>
                <a:spcPts val="0"/>
              </a:spcAft>
              <a:buFont typeface="Arial" charset="0"/>
              <a:buChar char="•"/>
            </a:pPr>
            <a:endParaRPr lang="en-US" sz="2000" dirty="0">
              <a:solidFill>
                <a:srgbClr val="000090"/>
              </a:solidFill>
              <a:latin typeface="Gill Sans" charset="0"/>
              <a:ea typeface="Gill Sans" charset="0"/>
              <a:cs typeface="Gill Sans" charset="0"/>
            </a:endParaRPr>
          </a:p>
          <a:p>
            <a:pPr fontAlgn="auto">
              <a:spcBef>
                <a:spcPts val="0"/>
              </a:spcBef>
              <a:spcAft>
                <a:spcPts val="0"/>
              </a:spcAft>
            </a:pPr>
            <a:r>
              <a:rPr lang="en-US" sz="2000" dirty="0">
                <a:solidFill>
                  <a:srgbClr val="000090"/>
                </a:solidFill>
                <a:latin typeface="Gill Sans" charset="0"/>
                <a:ea typeface="Gill Sans" charset="0"/>
                <a:cs typeface="Gill Sans" charset="0"/>
              </a:rPr>
              <a:t>How will the strategies used by the population change as time passes? </a:t>
            </a:r>
          </a:p>
        </p:txBody>
      </p:sp>
    </p:spTree>
    <p:extLst>
      <p:ext uri="{BB962C8B-B14F-4D97-AF65-F5344CB8AC3E}">
        <p14:creationId xmlns:p14="http://schemas.microsoft.com/office/powerpoint/2010/main" val="10954839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043" y="253998"/>
            <a:ext cx="7918140" cy="6331857"/>
          </a:xfrm>
          <a:prstGeom prst="rect">
            <a:avLst/>
          </a:prstGeom>
        </p:spPr>
      </p:pic>
    </p:spTree>
    <p:extLst>
      <p:ext uri="{BB962C8B-B14F-4D97-AF65-F5344CB8AC3E}">
        <p14:creationId xmlns:p14="http://schemas.microsoft.com/office/powerpoint/2010/main" val="14221982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5400000">
            <a:off x="4859107" y="887058"/>
            <a:ext cx="213295" cy="3441761"/>
          </a:xfrm>
          <a:prstGeom prst="rect">
            <a:avLst/>
          </a:prstGeom>
          <a:solidFill>
            <a:srgbClr val="00FFFF"/>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5" name="Rectangle 4"/>
          <p:cNvSpPr/>
          <p:nvPr/>
        </p:nvSpPr>
        <p:spPr>
          <a:xfrm>
            <a:off x="3038929" y="2729525"/>
            <a:ext cx="192612" cy="3108014"/>
          </a:xfrm>
          <a:prstGeom prst="rect">
            <a:avLst/>
          </a:prstGeom>
          <a:solidFill>
            <a:srgbClr val="F2A6E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 name="Rectangle 3"/>
          <p:cNvSpPr/>
          <p:nvPr/>
        </p:nvSpPr>
        <p:spPr>
          <a:xfrm>
            <a:off x="0" y="240059"/>
            <a:ext cx="9143999" cy="769441"/>
          </a:xfrm>
          <a:prstGeom prst="rect">
            <a:avLst/>
          </a:prstGeom>
        </p:spPr>
        <p:txBody>
          <a:bodyPr wrap="square">
            <a:spAutoFit/>
          </a:bodyPr>
          <a:lstStyle/>
          <a:p>
            <a:pPr algn="ctr" defTabSz="914400" fontAlgn="auto">
              <a:spcBef>
                <a:spcPts val="0"/>
              </a:spcBef>
              <a:spcAft>
                <a:spcPts val="0"/>
              </a:spcAft>
            </a:pPr>
            <a:r>
              <a:rPr lang="en-US" sz="4400" dirty="0">
                <a:solidFill>
                  <a:srgbClr val="FFFF00"/>
                </a:solidFill>
                <a:latin typeface="Gill Sans"/>
                <a:ea typeface=""/>
                <a:cs typeface="Gill Sans"/>
              </a:rPr>
              <a:t>Hawks and Doves</a:t>
            </a:r>
          </a:p>
        </p:txBody>
      </p:sp>
      <p:cxnSp>
        <p:nvCxnSpPr>
          <p:cNvPr id="7" name="Straight Connector 6"/>
          <p:cNvCxnSpPr/>
          <p:nvPr/>
        </p:nvCxnSpPr>
        <p:spPr>
          <a:xfrm>
            <a:off x="3231541" y="1942143"/>
            <a:ext cx="0" cy="431468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976897" y="1942143"/>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73302" y="1942143"/>
            <a:ext cx="0" cy="432097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51259" y="2729525"/>
            <a:ext cx="516056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51259" y="4283532"/>
            <a:ext cx="516056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51259" y="5837539"/>
            <a:ext cx="5160561"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285751" y="2729525"/>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976897" y="2729525"/>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231541" y="4283532"/>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982156" y="4283532"/>
            <a:ext cx="1691146" cy="1554007"/>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72631" y="2729525"/>
            <a:ext cx="1004266"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00FFFF"/>
                </a:solidFill>
                <a:latin typeface="Gill Sans"/>
                <a:ea typeface=""/>
                <a:cs typeface="Gill Sans"/>
              </a:rPr>
              <a:t>– 4</a:t>
            </a:r>
          </a:p>
        </p:txBody>
      </p:sp>
      <p:sp>
        <p:nvSpPr>
          <p:cNvPr id="25" name="TextBox 24"/>
          <p:cNvSpPr txBox="1"/>
          <p:nvPr/>
        </p:nvSpPr>
        <p:spPr>
          <a:xfrm>
            <a:off x="5682370" y="2729525"/>
            <a:ext cx="971180"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00FFFF"/>
                </a:solidFill>
                <a:latin typeface="Gill Sans"/>
                <a:ea typeface=""/>
                <a:cs typeface="Gill Sans"/>
              </a:rPr>
              <a:t>0</a:t>
            </a:r>
          </a:p>
        </p:txBody>
      </p:sp>
      <p:sp>
        <p:nvSpPr>
          <p:cNvPr id="26" name="TextBox 25"/>
          <p:cNvSpPr txBox="1"/>
          <p:nvPr/>
        </p:nvSpPr>
        <p:spPr>
          <a:xfrm>
            <a:off x="3972631" y="4283532"/>
            <a:ext cx="1009525"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00FFFF"/>
                </a:solidFill>
                <a:latin typeface="Gill Sans"/>
                <a:ea typeface=""/>
                <a:cs typeface="Gill Sans"/>
              </a:rPr>
              <a:t>2</a:t>
            </a:r>
          </a:p>
        </p:txBody>
      </p:sp>
      <p:sp>
        <p:nvSpPr>
          <p:cNvPr id="28" name="TextBox 27"/>
          <p:cNvSpPr txBox="1"/>
          <p:nvPr/>
        </p:nvSpPr>
        <p:spPr>
          <a:xfrm>
            <a:off x="5682369" y="4283532"/>
            <a:ext cx="1004266"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00FFFF"/>
                </a:solidFill>
                <a:latin typeface="Gill Sans"/>
                <a:ea typeface=""/>
                <a:cs typeface="Gill Sans"/>
              </a:rPr>
              <a:t>1</a:t>
            </a:r>
          </a:p>
        </p:txBody>
      </p:sp>
      <p:pic>
        <p:nvPicPr>
          <p:cNvPr id="2" name="Picture 1"/>
          <p:cNvPicPr>
            <a:picLocks noChangeAspect="1"/>
          </p:cNvPicPr>
          <p:nvPr/>
        </p:nvPicPr>
        <p:blipFill>
          <a:blip r:embed="rId2" cstate="email">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2753850" y="982130"/>
            <a:ext cx="2656743" cy="1992557"/>
          </a:xfrm>
          <a:prstGeom prst="rect">
            <a:avLst/>
          </a:prstGeom>
        </p:spPr>
      </p:pic>
      <p:pic>
        <p:nvPicPr>
          <p:cNvPr id="37" name="Picture 36"/>
          <p:cNvPicPr>
            <a:picLocks noChangeAspect="1"/>
          </p:cNvPicPr>
          <p:nvPr/>
        </p:nvPicPr>
        <p:blipFill>
          <a:blip r:embed="rId4" cstate="email">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881741" y="2666872"/>
            <a:ext cx="2463357" cy="1847517"/>
          </a:xfrm>
          <a:prstGeom prst="rect">
            <a:avLst/>
          </a:prstGeom>
        </p:spPr>
      </p:pic>
      <p:pic>
        <p:nvPicPr>
          <p:cNvPr id="3" name="Picture 2"/>
          <p:cNvPicPr>
            <a:picLocks noChangeAspect="1"/>
          </p:cNvPicPr>
          <p:nvPr/>
        </p:nvPicPr>
        <p:blipFill>
          <a:blip r:embed="rId6" cstate="email">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424345" y="4209718"/>
            <a:ext cx="2233724" cy="1786979"/>
          </a:xfrm>
          <a:prstGeom prst="rect">
            <a:avLst/>
          </a:prstGeom>
        </p:spPr>
      </p:pic>
      <p:pic>
        <p:nvPicPr>
          <p:cNvPr id="38" name="Picture 37"/>
          <p:cNvPicPr>
            <a:picLocks noChangeAspect="1"/>
          </p:cNvPicPr>
          <p:nvPr/>
        </p:nvPicPr>
        <p:blipFill>
          <a:blip r:embed="rId6"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982156" y="1042361"/>
            <a:ext cx="2233724" cy="1786979"/>
          </a:xfrm>
          <a:prstGeom prst="rect">
            <a:avLst/>
          </a:prstGeom>
        </p:spPr>
      </p:pic>
      <p:sp>
        <p:nvSpPr>
          <p:cNvPr id="29" name="TextBox 28"/>
          <p:cNvSpPr txBox="1"/>
          <p:nvPr/>
        </p:nvSpPr>
        <p:spPr>
          <a:xfrm>
            <a:off x="3231541" y="3637201"/>
            <a:ext cx="1004266"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F2A6E3"/>
                </a:solidFill>
                <a:latin typeface="Gill Sans"/>
                <a:ea typeface=""/>
                <a:cs typeface="Gill Sans"/>
              </a:rPr>
              <a:t>– 4</a:t>
            </a:r>
          </a:p>
        </p:txBody>
      </p:sp>
      <p:sp>
        <p:nvSpPr>
          <p:cNvPr id="30" name="TextBox 29"/>
          <p:cNvSpPr txBox="1"/>
          <p:nvPr/>
        </p:nvSpPr>
        <p:spPr>
          <a:xfrm>
            <a:off x="4982157" y="3637201"/>
            <a:ext cx="971180"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F2A6E3"/>
                </a:solidFill>
                <a:latin typeface="Gill Sans"/>
                <a:ea typeface=""/>
                <a:cs typeface="Gill Sans"/>
              </a:rPr>
              <a:t>2</a:t>
            </a:r>
          </a:p>
        </p:txBody>
      </p:sp>
      <p:sp>
        <p:nvSpPr>
          <p:cNvPr id="31" name="TextBox 30"/>
          <p:cNvSpPr txBox="1"/>
          <p:nvPr/>
        </p:nvSpPr>
        <p:spPr>
          <a:xfrm>
            <a:off x="3231541" y="5191208"/>
            <a:ext cx="1009525"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F2A6E3"/>
                </a:solidFill>
                <a:latin typeface="Gill Sans"/>
                <a:ea typeface=""/>
                <a:cs typeface="Gill Sans"/>
              </a:rPr>
              <a:t>0</a:t>
            </a:r>
          </a:p>
        </p:txBody>
      </p:sp>
      <p:sp>
        <p:nvSpPr>
          <p:cNvPr id="32" name="TextBox 31"/>
          <p:cNvSpPr txBox="1"/>
          <p:nvPr/>
        </p:nvSpPr>
        <p:spPr>
          <a:xfrm>
            <a:off x="4982156" y="5191208"/>
            <a:ext cx="1004266" cy="646331"/>
          </a:xfrm>
          <a:prstGeom prst="rect">
            <a:avLst/>
          </a:prstGeom>
          <a:noFill/>
        </p:spPr>
        <p:txBody>
          <a:bodyPr wrap="square" rtlCol="0" anchor="ctr">
            <a:spAutoFit/>
          </a:bodyPr>
          <a:lstStyle/>
          <a:p>
            <a:pPr algn="ctr" defTabSz="914400" fontAlgn="auto">
              <a:spcBef>
                <a:spcPts val="0"/>
              </a:spcBef>
              <a:spcAft>
                <a:spcPts val="0"/>
              </a:spcAft>
            </a:pPr>
            <a:r>
              <a:rPr lang="en-US" sz="3600" dirty="0">
                <a:solidFill>
                  <a:srgbClr val="F2A6E3"/>
                </a:solidFill>
                <a:latin typeface="Gill Sans"/>
                <a:ea typeface=""/>
                <a:cs typeface="Gill Sans"/>
              </a:rPr>
              <a:t>1</a:t>
            </a:r>
          </a:p>
        </p:txBody>
      </p:sp>
      <p:sp>
        <p:nvSpPr>
          <p:cNvPr id="36" name="Rectangle 35"/>
          <p:cNvSpPr/>
          <p:nvPr/>
        </p:nvSpPr>
        <p:spPr>
          <a:xfrm>
            <a:off x="-1" y="6379810"/>
            <a:ext cx="9144000" cy="369332"/>
          </a:xfrm>
          <a:prstGeom prst="rect">
            <a:avLst/>
          </a:prstGeom>
        </p:spPr>
        <p:txBody>
          <a:bodyPr wrap="square">
            <a:spAutoFit/>
          </a:bodyPr>
          <a:lstStyle/>
          <a:p>
            <a:pPr algn="ctr" fontAlgn="auto">
              <a:spcBef>
                <a:spcPts val="0"/>
              </a:spcBef>
              <a:spcAft>
                <a:spcPts val="0"/>
              </a:spcAft>
            </a:pPr>
            <a:r>
              <a:rPr lang="en-US" dirty="0">
                <a:solidFill>
                  <a:prstClr val="white"/>
                </a:solidFill>
                <a:latin typeface="Calibri"/>
                <a:ea typeface=""/>
                <a:cs typeface=""/>
                <a:hlinkClick r:id="rId9"/>
              </a:rPr>
              <a:t>https://www.youtube.com/watch?v=RAKjII7xCdk</a:t>
            </a:r>
            <a:endParaRPr lang="en-US" dirty="0">
              <a:solidFill>
                <a:prstClr val="white"/>
              </a:solidFill>
              <a:latin typeface="Calibri"/>
              <a:ea typeface=""/>
              <a:cs typeface=""/>
            </a:endParaRPr>
          </a:p>
        </p:txBody>
      </p:sp>
    </p:spTree>
    <p:extLst>
      <p:ext uri="{BB962C8B-B14F-4D97-AF65-F5344CB8AC3E}">
        <p14:creationId xmlns:p14="http://schemas.microsoft.com/office/powerpoint/2010/main" val="139272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Title 1"/>
          <p:cNvSpPr>
            <a:spLocks noGrp="1"/>
          </p:cNvSpPr>
          <p:nvPr>
            <p:ph type="ctrTitle"/>
          </p:nvPr>
        </p:nvSpPr>
        <p:spPr>
          <a:xfrm>
            <a:off x="0" y="0"/>
            <a:ext cx="9143999" cy="1470025"/>
          </a:xfrm>
        </p:spPr>
        <p:txBody>
          <a:bodyPr/>
          <a:lstStyle/>
          <a:p>
            <a:pPr eaLnBrk="1" hangingPunct="1"/>
            <a:r>
              <a:rPr lang="en-US" sz="4000" b="0" dirty="0">
                <a:solidFill>
                  <a:srgbClr val="FFB74E"/>
                </a:solidFill>
                <a:latin typeface="Gill Sans" charset="0"/>
                <a:ea typeface="Gill Sans" charset="0"/>
                <a:cs typeface="Gill Sans" charset="0"/>
              </a:rPr>
              <a:t>Final Project</a:t>
            </a:r>
          </a:p>
        </p:txBody>
      </p:sp>
    </p:spTree>
    <p:extLst>
      <p:ext uri="{BB962C8B-B14F-4D97-AF65-F5344CB8AC3E}">
        <p14:creationId xmlns:p14="http://schemas.microsoft.com/office/powerpoint/2010/main" val="1989308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48515"/>
          </a:xfrm>
          <a:prstGeom prst="rect">
            <a:avLst/>
          </a:prstGeom>
        </p:spPr>
      </p:pic>
    </p:spTree>
    <p:extLst>
      <p:ext uri="{BB962C8B-B14F-4D97-AF65-F5344CB8AC3E}">
        <p14:creationId xmlns:p14="http://schemas.microsoft.com/office/powerpoint/2010/main" val="3172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a:xfrm>
            <a:off x="0" y="22225"/>
            <a:ext cx="9144000" cy="1256689"/>
          </a:xfrm>
        </p:spPr>
        <p:txBody>
          <a:bodyPr/>
          <a:lstStyle/>
          <a:p>
            <a:pPr eaLnBrk="1" hangingPunct="1"/>
            <a:r>
              <a:rPr lang="en-US" sz="4000" b="0" dirty="0">
                <a:solidFill>
                  <a:srgbClr val="FFB74E"/>
                </a:solidFill>
                <a:latin typeface="Gill Sans" charset="0"/>
                <a:ea typeface="Gill Sans" charset="0"/>
                <a:cs typeface="Gill Sans" charset="0"/>
              </a:rPr>
              <a:t>Suggested Reading</a:t>
            </a:r>
            <a:endParaRPr lang="en-US" sz="2400" b="0" dirty="0">
              <a:solidFill>
                <a:srgbClr val="FFB74E"/>
              </a:solidFill>
              <a:latin typeface="Gill Sans" charset="0"/>
              <a:ea typeface="Gill Sans" charset="0"/>
              <a:cs typeface="Gill Sans"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00112" y="1278914"/>
            <a:ext cx="3514725" cy="5238825"/>
          </a:xfrm>
          <a:prstGeom prst="rect">
            <a:avLst/>
          </a:prstGeom>
          <a:effectLst>
            <a:softEdge rad="63500"/>
          </a:effectLst>
        </p:spPr>
      </p:pic>
      <p:pic>
        <p:nvPicPr>
          <p:cNvPr id="4" name="Picture 3"/>
          <p:cNvPicPr>
            <a:picLocks noChangeAspect="1"/>
          </p:cNvPicPr>
          <p:nvPr/>
        </p:nvPicPr>
        <p:blipFill rotWithShape="1">
          <a:blip r:embed="rId3" cstate="email">
            <a:duotone>
              <a:prstClr val="black"/>
              <a:schemeClr val="accent6">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4872037" y="1278914"/>
            <a:ext cx="3514725" cy="5238825"/>
          </a:xfrm>
          <a:prstGeom prst="rect">
            <a:avLst/>
          </a:prstGeom>
          <a:effectLst>
            <a:softEdge rad="63500"/>
          </a:effectLst>
        </p:spPr>
      </p:pic>
    </p:spTree>
    <p:extLst>
      <p:ext uri="{BB962C8B-B14F-4D97-AF65-F5344CB8AC3E}">
        <p14:creationId xmlns:p14="http://schemas.microsoft.com/office/powerpoint/2010/main" val="1791372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438299"/>
            <a:ext cx="9143999" cy="769441"/>
          </a:xfrm>
          <a:prstGeom prst="rect">
            <a:avLst/>
          </a:prstGeom>
        </p:spPr>
        <p:txBody>
          <a:bodyPr wrap="square">
            <a:spAutoFit/>
          </a:bodyPr>
          <a:lstStyle/>
          <a:p>
            <a:pPr algn="ctr" defTabSz="914400" fontAlgn="auto">
              <a:spcBef>
                <a:spcPts val="0"/>
              </a:spcBef>
              <a:spcAft>
                <a:spcPts val="0"/>
              </a:spcAft>
            </a:pPr>
            <a:r>
              <a:rPr lang="en-US" sz="4400" dirty="0">
                <a:solidFill>
                  <a:srgbClr val="00FFFF"/>
                </a:solidFill>
                <a:latin typeface="Gill Sans"/>
                <a:ea typeface=""/>
                <a:cs typeface="Gill Sans"/>
              </a:rPr>
              <a:t>What does this map show...?</a:t>
            </a:r>
          </a:p>
        </p:txBody>
      </p:sp>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459" y="1541095"/>
            <a:ext cx="8680703" cy="4404995"/>
          </a:xfrm>
          <a:prstGeom prst="rect">
            <a:avLst/>
          </a:prstGeom>
        </p:spPr>
      </p:pic>
    </p:spTree>
    <p:extLst>
      <p:ext uri="{BB962C8B-B14F-4D97-AF65-F5344CB8AC3E}">
        <p14:creationId xmlns:p14="http://schemas.microsoft.com/office/powerpoint/2010/main" val="1775490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1" y="276446"/>
            <a:ext cx="4975142" cy="5948507"/>
          </a:xfrm>
        </p:spPr>
        <p:txBody>
          <a:bodyPr/>
          <a:lstStyle/>
          <a:p>
            <a:pPr eaLnBrk="1" hangingPunct="1"/>
            <a:r>
              <a:rPr lang="en-US" sz="4000" b="0" dirty="0">
                <a:solidFill>
                  <a:srgbClr val="FFC000"/>
                </a:solidFill>
                <a:latin typeface="Gill Sans" charset="0"/>
                <a:ea typeface="Gill Sans" charset="0"/>
                <a:cs typeface="Gill Sans" charset="0"/>
              </a:rPr>
              <a:t>OBJECTIVES</a:t>
            </a:r>
            <a:br>
              <a:rPr lang="en-US" sz="4000" b="0" dirty="0">
                <a:solidFill>
                  <a:srgbClr val="66FFFF"/>
                </a:solidFill>
                <a:latin typeface="Gill Sans" charset="0"/>
                <a:ea typeface="Gill Sans" charset="0"/>
                <a:cs typeface="Gill Sans" charset="0"/>
              </a:rPr>
            </a:br>
            <a:br>
              <a:rPr lang="en-US" sz="1800" b="0" dirty="0">
                <a:solidFill>
                  <a:srgbClr val="66FFFF"/>
                </a:solidFill>
                <a:latin typeface="Gill Sans" charset="0"/>
                <a:ea typeface="Gill Sans" charset="0"/>
                <a:cs typeface="Gill Sans" charset="0"/>
              </a:rPr>
            </a:br>
            <a:r>
              <a:rPr lang="en-US" sz="2400" dirty="0">
                <a:latin typeface="Gill Sans" charset="0"/>
                <a:ea typeface="Gill Sans" charset="0"/>
                <a:cs typeface="Gill Sans" charset="0"/>
              </a:rPr>
              <a:t>1. </a:t>
            </a:r>
            <a:r>
              <a:rPr lang="en-US" sz="2400" b="0" dirty="0">
                <a:solidFill>
                  <a:schemeClr val="accent6">
                    <a:lumMod val="20000"/>
                    <a:lumOff val="80000"/>
                  </a:schemeClr>
                </a:solidFill>
                <a:latin typeface="Gill Sans" charset="0"/>
                <a:ea typeface="Gill Sans" charset="0"/>
                <a:cs typeface="Gill Sans" charset="0"/>
              </a:rPr>
              <a:t>Understand the basics of Game Theory and how it can be used to model competitive interactions.</a:t>
            </a:r>
            <a:br>
              <a:rPr lang="en-US" sz="2400" b="0" dirty="0">
                <a:solidFill>
                  <a:schemeClr val="accent6">
                    <a:lumMod val="20000"/>
                    <a:lumOff val="80000"/>
                  </a:schemeClr>
                </a:solidFill>
                <a:latin typeface="Gill Sans" charset="0"/>
                <a:ea typeface="Gill Sans" charset="0"/>
                <a:cs typeface="Gill Sans" charset="0"/>
              </a:rPr>
            </a:br>
            <a:br>
              <a:rPr lang="en-US" sz="2400" b="0" dirty="0">
                <a:solidFill>
                  <a:srgbClr val="FFFF00"/>
                </a:solidFill>
                <a:latin typeface="Gill Sans" charset="0"/>
                <a:ea typeface="Gill Sans" charset="0"/>
                <a:cs typeface="Gill Sans" charset="0"/>
              </a:rPr>
            </a:br>
            <a:r>
              <a:rPr lang="en-US" sz="2400" dirty="0">
                <a:latin typeface="Gill Sans" charset="0"/>
                <a:ea typeface="Gill Sans" charset="0"/>
                <a:cs typeface="Gill Sans" charset="0"/>
              </a:rPr>
              <a:t>2. </a:t>
            </a:r>
            <a:r>
              <a:rPr lang="en-US" sz="2400" b="0" dirty="0">
                <a:solidFill>
                  <a:schemeClr val="accent6">
                    <a:lumMod val="20000"/>
                    <a:lumOff val="80000"/>
                  </a:schemeClr>
                </a:solidFill>
                <a:latin typeface="Gill Sans" charset="0"/>
                <a:ea typeface="Gill Sans" charset="0"/>
                <a:cs typeface="Gill Sans" charset="0"/>
              </a:rPr>
              <a:t>Gain experience of programming agents with memory in </a:t>
            </a:r>
            <a:r>
              <a:rPr lang="en-US" sz="2400" b="0" dirty="0" err="1">
                <a:solidFill>
                  <a:schemeClr val="accent6">
                    <a:lumMod val="20000"/>
                    <a:lumOff val="80000"/>
                  </a:schemeClr>
                </a:solidFill>
                <a:latin typeface="Gill Sans" charset="0"/>
                <a:ea typeface="Gill Sans" charset="0"/>
                <a:cs typeface="Gill Sans" charset="0"/>
              </a:rPr>
              <a:t>NetLogo</a:t>
            </a:r>
            <a:r>
              <a:rPr lang="en-US" sz="2400" b="0" dirty="0">
                <a:solidFill>
                  <a:schemeClr val="accent6">
                    <a:lumMod val="20000"/>
                    <a:lumOff val="80000"/>
                  </a:schemeClr>
                </a:solidFill>
                <a:latin typeface="Gill Sans" charset="0"/>
                <a:ea typeface="Gill Sans" charset="0"/>
                <a:cs typeface="Gill Sans" charset="0"/>
              </a:rPr>
              <a:t>.</a:t>
            </a:r>
            <a:br>
              <a:rPr lang="en-US" sz="2400" b="0" dirty="0">
                <a:solidFill>
                  <a:schemeClr val="accent6">
                    <a:lumMod val="20000"/>
                    <a:lumOff val="80000"/>
                  </a:schemeClr>
                </a:solidFill>
                <a:latin typeface="Gill Sans" charset="0"/>
                <a:ea typeface="Gill Sans" charset="0"/>
                <a:cs typeface="Gill Sans" charset="0"/>
              </a:rPr>
            </a:br>
            <a:endParaRPr lang="en-US" sz="2400" b="0" dirty="0">
              <a:solidFill>
                <a:schemeClr val="accent6">
                  <a:lumMod val="20000"/>
                  <a:lumOff val="80000"/>
                </a:schemeClr>
              </a:solidFill>
              <a:latin typeface="Gill Sans" charset="0"/>
              <a:ea typeface="Gill Sans" charset="0"/>
              <a:cs typeface="Gill Sans" charset="0"/>
            </a:endParaRPr>
          </a:p>
        </p:txBody>
      </p:sp>
      <p:grpSp>
        <p:nvGrpSpPr>
          <p:cNvPr id="6" name="Group 5"/>
          <p:cNvGrpSpPr/>
          <p:nvPr/>
        </p:nvGrpSpPr>
        <p:grpSpPr>
          <a:xfrm>
            <a:off x="4781199" y="276446"/>
            <a:ext cx="8725601" cy="8725601"/>
            <a:chOff x="156719" y="1788805"/>
            <a:chExt cx="2726608" cy="2726608"/>
          </a:xfrm>
        </p:grpSpPr>
        <p:grpSp>
          <p:nvGrpSpPr>
            <p:cNvPr id="7" name="Group 6"/>
            <p:cNvGrpSpPr/>
            <p:nvPr/>
          </p:nvGrpSpPr>
          <p:grpSpPr>
            <a:xfrm>
              <a:off x="156719" y="1788805"/>
              <a:ext cx="2726608" cy="2726608"/>
              <a:chOff x="189574" y="1918452"/>
              <a:chExt cx="2726608" cy="2726608"/>
            </a:xfrm>
          </p:grpSpPr>
          <p:grpSp>
            <p:nvGrpSpPr>
              <p:cNvPr id="12" name="Group 11"/>
              <p:cNvGrpSpPr/>
              <p:nvPr/>
            </p:nvGrpSpPr>
            <p:grpSpPr>
              <a:xfrm>
                <a:off x="189574" y="1918452"/>
                <a:ext cx="2726608" cy="2726608"/>
                <a:chOff x="545321" y="2626239"/>
                <a:chExt cx="2726608" cy="2726608"/>
              </a:xfrm>
            </p:grpSpPr>
            <p:sp>
              <p:nvSpPr>
                <p:cNvPr id="65" name="Oval 64"/>
                <p:cNvSpPr/>
                <p:nvPr/>
              </p:nvSpPr>
              <p:spPr>
                <a:xfrm>
                  <a:off x="545321" y="2626239"/>
                  <a:ext cx="2726608" cy="2726608"/>
                </a:xfrm>
                <a:prstGeom prst="ellipse">
                  <a:avLst/>
                </a:prstGeom>
                <a:gradFill flip="none" rotWithShape="1">
                  <a:gsLst>
                    <a:gs pos="0">
                      <a:schemeClr val="accent1">
                        <a:tint val="100000"/>
                        <a:shade val="100000"/>
                        <a:satMod val="130000"/>
                        <a:alpha val="29000"/>
                      </a:schemeClr>
                    </a:gs>
                    <a:gs pos="100000">
                      <a:schemeClr val="accent1">
                        <a:tint val="50000"/>
                        <a:shade val="100000"/>
                        <a:satMod val="350000"/>
                        <a:alpha val="2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545321" y="2626239"/>
                  <a:ext cx="2726608" cy="2726608"/>
                </a:xfrm>
                <a:prstGeom prst="ellipse">
                  <a:avLst/>
                </a:prstGeom>
                <a:noFill/>
                <a:ln w="762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3" name="Group 12"/>
              <p:cNvGrpSpPr/>
              <p:nvPr/>
            </p:nvGrpSpPr>
            <p:grpSpPr>
              <a:xfrm rot="20257606">
                <a:off x="691844" y="2870200"/>
                <a:ext cx="254000" cy="254000"/>
                <a:chOff x="1047591" y="3025109"/>
                <a:chExt cx="254000" cy="254000"/>
              </a:xfrm>
            </p:grpSpPr>
            <p:sp>
              <p:nvSpPr>
                <p:cNvPr id="62" name="Oval 6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63" name="Oval 6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64" name="Oval 6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4" name="Group 13"/>
              <p:cNvGrpSpPr/>
              <p:nvPr/>
            </p:nvGrpSpPr>
            <p:grpSpPr>
              <a:xfrm rot="19878636" flipH="1">
                <a:off x="928152" y="2750314"/>
                <a:ext cx="254000" cy="254000"/>
                <a:chOff x="1047591" y="3025109"/>
                <a:chExt cx="254000" cy="254000"/>
              </a:xfrm>
            </p:grpSpPr>
            <p:sp>
              <p:nvSpPr>
                <p:cNvPr id="59" name="Oval 5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60" name="Oval 5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61" name="Oval 6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5" name="Group 14"/>
              <p:cNvGrpSpPr/>
              <p:nvPr/>
            </p:nvGrpSpPr>
            <p:grpSpPr>
              <a:xfrm rot="1437360" flipH="1">
                <a:off x="663256" y="3550014"/>
                <a:ext cx="254000" cy="254000"/>
                <a:chOff x="1047591" y="3025109"/>
                <a:chExt cx="254000" cy="254000"/>
              </a:xfrm>
            </p:grpSpPr>
            <p:sp>
              <p:nvSpPr>
                <p:cNvPr id="56" name="Oval 5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57" name="Oval 5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58" name="Oval 5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6" name="Group 15"/>
              <p:cNvGrpSpPr/>
              <p:nvPr/>
            </p:nvGrpSpPr>
            <p:grpSpPr>
              <a:xfrm rot="715720">
                <a:off x="1428587" y="2355722"/>
                <a:ext cx="254000" cy="254000"/>
                <a:chOff x="1047591" y="3025109"/>
                <a:chExt cx="254000" cy="254000"/>
              </a:xfrm>
            </p:grpSpPr>
            <p:sp>
              <p:nvSpPr>
                <p:cNvPr id="53" name="Oval 52"/>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54" name="Oval 53"/>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55" name="Oval 54"/>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7" name="Group 16"/>
              <p:cNvGrpSpPr/>
              <p:nvPr/>
            </p:nvGrpSpPr>
            <p:grpSpPr>
              <a:xfrm rot="20208132" flipH="1">
                <a:off x="1966185" y="3148236"/>
                <a:ext cx="254000" cy="254000"/>
                <a:chOff x="1047591" y="3025109"/>
                <a:chExt cx="254000" cy="254000"/>
              </a:xfrm>
            </p:grpSpPr>
            <p:sp>
              <p:nvSpPr>
                <p:cNvPr id="50" name="Oval 49"/>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8" name="Group 17"/>
              <p:cNvGrpSpPr/>
              <p:nvPr/>
            </p:nvGrpSpPr>
            <p:grpSpPr>
              <a:xfrm rot="163655">
                <a:off x="1570324" y="3963764"/>
                <a:ext cx="254000" cy="254000"/>
                <a:chOff x="1047591" y="3025109"/>
                <a:chExt cx="254000" cy="254000"/>
              </a:xfrm>
            </p:grpSpPr>
            <p:sp>
              <p:nvSpPr>
                <p:cNvPr id="47" name="Oval 46"/>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19" name="Group 18"/>
              <p:cNvGrpSpPr/>
              <p:nvPr/>
            </p:nvGrpSpPr>
            <p:grpSpPr>
              <a:xfrm rot="17756108">
                <a:off x="1240112" y="3256658"/>
                <a:ext cx="254000" cy="254000"/>
                <a:chOff x="1047591" y="3025109"/>
                <a:chExt cx="254000" cy="254000"/>
              </a:xfrm>
            </p:grpSpPr>
            <p:sp>
              <p:nvSpPr>
                <p:cNvPr id="44" name="Oval 43"/>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0" name="Group 19"/>
              <p:cNvGrpSpPr/>
              <p:nvPr/>
            </p:nvGrpSpPr>
            <p:grpSpPr>
              <a:xfrm rot="360133">
                <a:off x="1015988" y="4281722"/>
                <a:ext cx="254000" cy="254000"/>
                <a:chOff x="1047591" y="3025109"/>
                <a:chExt cx="254000" cy="254000"/>
              </a:xfrm>
            </p:grpSpPr>
            <p:sp>
              <p:nvSpPr>
                <p:cNvPr id="41" name="Oval 40"/>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1" name="Group 20"/>
              <p:cNvGrpSpPr/>
              <p:nvPr/>
            </p:nvGrpSpPr>
            <p:grpSpPr>
              <a:xfrm rot="360133">
                <a:off x="919001" y="2146936"/>
                <a:ext cx="254000" cy="254000"/>
                <a:chOff x="1047591" y="3025109"/>
                <a:chExt cx="254000" cy="254000"/>
              </a:xfrm>
            </p:grpSpPr>
            <p:sp>
              <p:nvSpPr>
                <p:cNvPr id="38" name="Oval 37"/>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2" name="Group 21"/>
              <p:cNvGrpSpPr/>
              <p:nvPr/>
            </p:nvGrpSpPr>
            <p:grpSpPr>
              <a:xfrm rot="19520002">
                <a:off x="2343991" y="3707584"/>
                <a:ext cx="254000" cy="254000"/>
                <a:chOff x="1047591" y="3025109"/>
                <a:chExt cx="254000" cy="254000"/>
              </a:xfrm>
            </p:grpSpPr>
            <p:sp>
              <p:nvSpPr>
                <p:cNvPr id="35" name="Oval 34"/>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3" name="Group 22"/>
              <p:cNvGrpSpPr/>
              <p:nvPr/>
            </p:nvGrpSpPr>
            <p:grpSpPr>
              <a:xfrm rot="20307293" flipH="1">
                <a:off x="2060232" y="2212256"/>
                <a:ext cx="254000" cy="254000"/>
                <a:chOff x="1047591" y="3025109"/>
                <a:chExt cx="254000" cy="254000"/>
              </a:xfrm>
            </p:grpSpPr>
            <p:sp>
              <p:nvSpPr>
                <p:cNvPr id="32" name="Oval 31"/>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4" name="Group 23"/>
              <p:cNvGrpSpPr/>
              <p:nvPr/>
            </p:nvGrpSpPr>
            <p:grpSpPr>
              <a:xfrm rot="1358635" flipH="1">
                <a:off x="2558085" y="2982524"/>
                <a:ext cx="254000" cy="254000"/>
                <a:chOff x="1047591" y="3025109"/>
                <a:chExt cx="254000" cy="254000"/>
              </a:xfrm>
            </p:grpSpPr>
            <p:sp>
              <p:nvSpPr>
                <p:cNvPr id="29" name="Oval 28"/>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nvGrpSpPr>
              <p:cNvPr id="25" name="Group 24"/>
              <p:cNvGrpSpPr/>
              <p:nvPr/>
            </p:nvGrpSpPr>
            <p:grpSpPr>
              <a:xfrm rot="280091" flipH="1">
                <a:off x="1836080" y="3980771"/>
                <a:ext cx="254000" cy="254000"/>
                <a:chOff x="1047591" y="3025109"/>
                <a:chExt cx="254000" cy="254000"/>
              </a:xfrm>
            </p:grpSpPr>
            <p:sp>
              <p:nvSpPr>
                <p:cNvPr id="26" name="Oval 25"/>
                <p:cNvSpPr/>
                <p:nvPr/>
              </p:nvSpPr>
              <p:spPr>
                <a:xfrm>
                  <a:off x="1047591" y="3025109"/>
                  <a:ext cx="254000" cy="254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183921"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1236887" y="3110677"/>
                  <a:ext cx="52966" cy="5296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prstClr val="white"/>
                    </a:solidFill>
                  </a:endParaRPr>
                </a:p>
              </p:txBody>
            </p:sp>
          </p:grpSp>
        </p:grpSp>
        <p:sp>
          <p:nvSpPr>
            <p:cNvPr id="8" name="Lightning Bolt 7"/>
            <p:cNvSpPr/>
            <p:nvPr/>
          </p:nvSpPr>
          <p:spPr>
            <a:xfrm rot="998289">
              <a:off x="1638780" y="3584412"/>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9" name="Lightning Bolt 8"/>
            <p:cNvSpPr/>
            <p:nvPr/>
          </p:nvSpPr>
          <p:spPr>
            <a:xfrm flipH="1">
              <a:off x="1824459" y="3591799"/>
              <a:ext cx="179774" cy="249410"/>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0" name="Lightning Bolt 9"/>
            <p:cNvSpPr/>
            <p:nvPr/>
          </p:nvSpPr>
          <p:spPr>
            <a:xfrm rot="20658630">
              <a:off x="639042" y="2496477"/>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sp>
          <p:nvSpPr>
            <p:cNvPr id="11" name="Lightning Bolt 10"/>
            <p:cNvSpPr/>
            <p:nvPr/>
          </p:nvSpPr>
          <p:spPr>
            <a:xfrm rot="19446902" flipH="1">
              <a:off x="786540" y="2441274"/>
              <a:ext cx="168196" cy="233347"/>
            </a:xfrm>
            <a:prstGeom prst="lightningBol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CCFFCC"/>
                </a:solidFill>
              </a:endParaRPr>
            </a:p>
          </p:txBody>
        </p:sp>
      </p:grpSp>
    </p:spTree>
    <p:extLst>
      <p:ext uri="{BB962C8B-B14F-4D97-AF65-F5344CB8AC3E}">
        <p14:creationId xmlns:p14="http://schemas.microsoft.com/office/powerpoint/2010/main" val="1545606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748801" y="530281"/>
            <a:ext cx="81705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ctr"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4354" b="1" i="0" u="none" strike="noStrike" kern="1200" cap="none" spc="0" normalizeH="0" baseline="0" noProof="0">
                <a:ln>
                  <a:noFill/>
                </a:ln>
                <a:solidFill>
                  <a:srgbClr val="FFFF00"/>
                </a:solidFill>
                <a:effectLst/>
                <a:uLnTx/>
                <a:uFillTx/>
                <a:latin typeface="Bookman Old Style" charset="0"/>
                <a:ea typeface="ＭＳ Ｐゴシック" charset="0"/>
              </a:rPr>
              <a:t>The Axelrod Tournaments</a:t>
            </a:r>
          </a:p>
        </p:txBody>
      </p:sp>
      <p:sp>
        <p:nvSpPr>
          <p:cNvPr id="20482" name="Text Box 2"/>
          <p:cNvSpPr txBox="1">
            <a:spLocks noChangeArrowheads="1"/>
          </p:cNvSpPr>
          <p:nvPr/>
        </p:nvSpPr>
        <p:spPr bwMode="auto">
          <a:xfrm>
            <a:off x="661093" y="2133001"/>
            <a:ext cx="5610007"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1 (c. 1980)</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	</a:t>
            </a:r>
            <a:r>
              <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rPr>
              <a:t>TIT FOR TAT</a:t>
            </a:r>
          </a:p>
        </p:txBody>
      </p:sp>
      <p:sp>
        <p:nvSpPr>
          <p:cNvPr id="20483" name="Text Box 3"/>
          <p:cNvSpPr txBox="1">
            <a:spLocks noChangeArrowheads="1"/>
          </p:cNvSpPr>
          <p:nvPr/>
        </p:nvSpPr>
        <p:spPr bwMode="auto">
          <a:xfrm>
            <a:off x="661093" y="3548851"/>
            <a:ext cx="5610007"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2 (c. 1980)</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	</a:t>
            </a:r>
            <a:r>
              <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rPr>
              <a:t>TIT FOR TAT</a:t>
            </a:r>
          </a:p>
        </p:txBody>
      </p:sp>
      <p:sp>
        <p:nvSpPr>
          <p:cNvPr id="7" name="Text Box 3"/>
          <p:cNvSpPr txBox="1">
            <a:spLocks noChangeArrowheads="1"/>
          </p:cNvSpPr>
          <p:nvPr/>
        </p:nvSpPr>
        <p:spPr bwMode="auto">
          <a:xfrm>
            <a:off x="661092" y="4964701"/>
            <a:ext cx="7881556"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3 (2004)</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a:t>
            </a:r>
            <a:endPar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endParaRPr>
          </a:p>
        </p:txBody>
      </p:sp>
    </p:spTree>
    <p:extLst>
      <p:ext uri="{BB962C8B-B14F-4D97-AF65-F5344CB8AC3E}">
        <p14:creationId xmlns:p14="http://schemas.microsoft.com/office/powerpoint/2010/main" val="22542739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748801" y="530281"/>
            <a:ext cx="8170560" cy="72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ctr"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4354" b="1" i="0" u="none" strike="noStrike" kern="1200" cap="none" spc="0" normalizeH="0" baseline="0" noProof="0">
                <a:ln>
                  <a:noFill/>
                </a:ln>
                <a:solidFill>
                  <a:srgbClr val="FFFF00"/>
                </a:solidFill>
                <a:effectLst/>
                <a:uLnTx/>
                <a:uFillTx/>
                <a:latin typeface="Bookman Old Style" charset="0"/>
                <a:ea typeface="ＭＳ Ｐゴシック" charset="0"/>
              </a:rPr>
              <a:t>The Axelrod Tournaments</a:t>
            </a:r>
          </a:p>
        </p:txBody>
      </p:sp>
      <p:sp>
        <p:nvSpPr>
          <p:cNvPr id="20482" name="Text Box 2"/>
          <p:cNvSpPr txBox="1">
            <a:spLocks noChangeArrowheads="1"/>
          </p:cNvSpPr>
          <p:nvPr/>
        </p:nvSpPr>
        <p:spPr bwMode="auto">
          <a:xfrm>
            <a:off x="661093" y="2133001"/>
            <a:ext cx="5610007"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1 (c. 1980)</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	</a:t>
            </a:r>
            <a:r>
              <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rPr>
              <a:t>TIT FOR TAT</a:t>
            </a:r>
          </a:p>
        </p:txBody>
      </p:sp>
      <p:sp>
        <p:nvSpPr>
          <p:cNvPr id="20483" name="Text Box 3"/>
          <p:cNvSpPr txBox="1">
            <a:spLocks noChangeArrowheads="1"/>
          </p:cNvSpPr>
          <p:nvPr/>
        </p:nvSpPr>
        <p:spPr bwMode="auto">
          <a:xfrm>
            <a:off x="661093" y="3548851"/>
            <a:ext cx="5610007"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2 (c. 1980)</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	</a:t>
            </a:r>
            <a:r>
              <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rPr>
              <a:t>TIT FOR TAT</a:t>
            </a:r>
          </a:p>
        </p:txBody>
      </p:sp>
      <p:sp>
        <p:nvSpPr>
          <p:cNvPr id="7" name="Text Box 3"/>
          <p:cNvSpPr txBox="1">
            <a:spLocks noChangeArrowheads="1"/>
          </p:cNvSpPr>
          <p:nvPr/>
        </p:nvSpPr>
        <p:spPr bwMode="auto">
          <a:xfrm>
            <a:off x="661092" y="4964701"/>
            <a:ext cx="7881556" cy="9442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1922" rIns="81638" bIns="40819"/>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MS Gothic" charset="0"/>
              </a:defRPr>
            </a:lvl9pPr>
          </a:lstStyle>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FFFFFF"/>
                </a:solidFill>
                <a:effectLst/>
                <a:uLnTx/>
                <a:uFillTx/>
                <a:latin typeface="Bookman Old Style" charset="0"/>
                <a:ea typeface="ＭＳ Ｐゴシック" charset="0"/>
              </a:rPr>
              <a:t>Tournament 3 (2004)</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903" b="1" i="0" u="none" strike="noStrike" kern="1200" cap="none" spc="0" normalizeH="0" baseline="0" noProof="0" dirty="0">
                <a:ln>
                  <a:noFill/>
                </a:ln>
                <a:solidFill>
                  <a:srgbClr val="00FFFF"/>
                </a:solidFill>
                <a:effectLst/>
                <a:uLnTx/>
                <a:uFillTx/>
                <a:latin typeface="Bookman Old Style" charset="0"/>
                <a:ea typeface="ＭＳ Ｐゴシック" charset="0"/>
              </a:rPr>
              <a:t>Winner:	</a:t>
            </a:r>
            <a:r>
              <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rPr>
              <a:t>JENNINGS TEAM LEADER</a:t>
            </a:r>
          </a:p>
          <a:p>
            <a:pPr marL="0" marR="0" lvl="0" indent="0" algn="l" defTabSz="407526" rtl="0" eaLnBrk="1" fontAlgn="base" latinLnBrk="0" hangingPunct="0">
              <a:lnSpc>
                <a:spcPct val="98000"/>
              </a:lnSpc>
              <a:spcBef>
                <a:spcPct val="0"/>
              </a:spcBef>
              <a:spcAft>
                <a:spcPct val="0"/>
              </a:spcAft>
              <a:buClr>
                <a:srgbClr val="000000"/>
              </a:buClr>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kumimoji="0" lang="en-GB" sz="2903" b="1" i="0" u="none" strike="noStrike" kern="1200" cap="none" spc="0" normalizeH="0" baseline="0" noProof="0" dirty="0">
              <a:ln>
                <a:noFill/>
              </a:ln>
              <a:solidFill>
                <a:srgbClr val="00FF00"/>
              </a:solidFill>
              <a:effectLst/>
              <a:uLnTx/>
              <a:uFillTx/>
              <a:latin typeface="Bookman Old Style" charset="0"/>
              <a:ea typeface="ＭＳ Ｐゴシック" charset="0"/>
            </a:endParaRPr>
          </a:p>
        </p:txBody>
      </p:sp>
    </p:spTree>
    <p:extLst>
      <p:ext uri="{BB962C8B-B14F-4D97-AF65-F5344CB8AC3E}">
        <p14:creationId xmlns:p14="http://schemas.microsoft.com/office/powerpoint/2010/main" val="24937525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spTree>
    <p:extLst>
      <p:ext uri="{BB962C8B-B14F-4D97-AF65-F5344CB8AC3E}">
        <p14:creationId xmlns:p14="http://schemas.microsoft.com/office/powerpoint/2010/main" val="38974130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632202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229" name="Left-Right Arrow 9228"/>
          <p:cNvSpPr/>
          <p:nvPr/>
        </p:nvSpPr>
        <p:spPr bwMode="auto">
          <a:xfrm rot="19333029">
            <a:off x="2514612" y="2266644"/>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9230" name="TextBox 9229"/>
          <p:cNvSpPr txBox="1"/>
          <p:nvPr/>
        </p:nvSpPr>
        <p:spPr>
          <a:xfrm>
            <a:off x="3038676" y="123046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155" name="TextBox 154"/>
          <p:cNvSpPr txBox="1"/>
          <p:nvPr/>
        </p:nvSpPr>
        <p:spPr>
          <a:xfrm>
            <a:off x="1634670" y="1674398"/>
            <a:ext cx="1283200"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FFFF"/>
                </a:solidFill>
                <a:effectLst/>
                <a:uLnTx/>
                <a:uFillTx/>
                <a:latin typeface="Calibri"/>
                <a:ea typeface=""/>
                <a:cs typeface="Calibri"/>
              </a:rPr>
              <a:t>TFT</a:t>
            </a:r>
          </a:p>
        </p:txBody>
      </p:sp>
    </p:spTree>
    <p:extLst>
      <p:ext uri="{BB962C8B-B14F-4D97-AF65-F5344CB8AC3E}">
        <p14:creationId xmlns:p14="http://schemas.microsoft.com/office/powerpoint/2010/main" val="3853755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17" name="Group 9216"/>
          <p:cNvGrpSpPr/>
          <p:nvPr/>
        </p:nvGrpSpPr>
        <p:grpSpPr>
          <a:xfrm>
            <a:off x="4083657" y="1142873"/>
            <a:ext cx="750562" cy="747620"/>
            <a:chOff x="4051479" y="2225337"/>
            <a:chExt cx="827443" cy="824113"/>
          </a:xfrm>
        </p:grpSpPr>
        <p:sp>
          <p:nvSpPr>
            <p:cNvPr id="68" name="Oval 67"/>
            <p:cNvSpPr/>
            <p:nvPr/>
          </p:nvSpPr>
          <p:spPr>
            <a:xfrm>
              <a:off x="4265703" y="2436231"/>
              <a:ext cx="613219" cy="6132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594837"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22710" y="2642813"/>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Freeform 9215"/>
            <p:cNvSpPr/>
            <p:nvPr/>
          </p:nvSpPr>
          <p:spPr>
            <a:xfrm>
              <a:off x="4051479" y="2225337"/>
              <a:ext cx="734554" cy="492939"/>
            </a:xfrm>
            <a:custGeom>
              <a:avLst/>
              <a:gdLst>
                <a:gd name="connsiteX0" fmla="*/ 214648 w 734554"/>
                <a:gd name="connsiteY0" fmla="*/ 475665 h 492939"/>
                <a:gd name="connsiteX1" fmla="*/ 286197 w 734554"/>
                <a:gd name="connsiteY1" fmla="*/ 430946 h 492939"/>
                <a:gd name="connsiteX2" fmla="*/ 313028 w 734554"/>
                <a:gd name="connsiteY2" fmla="*/ 413059 h 492939"/>
                <a:gd name="connsiteX3" fmla="*/ 366690 w 734554"/>
                <a:gd name="connsiteY3" fmla="*/ 395171 h 492939"/>
                <a:gd name="connsiteX4" fmla="*/ 420352 w 734554"/>
                <a:gd name="connsiteY4" fmla="*/ 368340 h 492939"/>
                <a:gd name="connsiteX5" fmla="*/ 447183 w 734554"/>
                <a:gd name="connsiteY5" fmla="*/ 350453 h 492939"/>
                <a:gd name="connsiteX6" fmla="*/ 482958 w 734554"/>
                <a:gd name="connsiteY6" fmla="*/ 341509 h 492939"/>
                <a:gd name="connsiteX7" fmla="*/ 536620 w 734554"/>
                <a:gd name="connsiteY7" fmla="*/ 323622 h 492939"/>
                <a:gd name="connsiteX8" fmla="*/ 563451 w 734554"/>
                <a:gd name="connsiteY8" fmla="*/ 314678 h 492939"/>
                <a:gd name="connsiteX9" fmla="*/ 706549 w 734554"/>
                <a:gd name="connsiteY9" fmla="*/ 296791 h 492939"/>
                <a:gd name="connsiteX10" fmla="*/ 733380 w 734554"/>
                <a:gd name="connsiteY10" fmla="*/ 287847 h 492939"/>
                <a:gd name="connsiteX11" fmla="*/ 724436 w 734554"/>
                <a:gd name="connsiteY11" fmla="*/ 252072 h 492939"/>
                <a:gd name="connsiteX12" fmla="*/ 706549 w 734554"/>
                <a:gd name="connsiteY12" fmla="*/ 198410 h 492939"/>
                <a:gd name="connsiteX13" fmla="*/ 697606 w 734554"/>
                <a:gd name="connsiteY13" fmla="*/ 108973 h 492939"/>
                <a:gd name="connsiteX14" fmla="*/ 688662 w 734554"/>
                <a:gd name="connsiteY14" fmla="*/ 55310 h 492939"/>
                <a:gd name="connsiteX15" fmla="*/ 670775 w 734554"/>
                <a:gd name="connsiteY15" fmla="*/ 82141 h 492939"/>
                <a:gd name="connsiteX16" fmla="*/ 626056 w 734554"/>
                <a:gd name="connsiteY16" fmla="*/ 108973 h 492939"/>
                <a:gd name="connsiteX17" fmla="*/ 554507 w 734554"/>
                <a:gd name="connsiteY17" fmla="*/ 100029 h 492939"/>
                <a:gd name="connsiteX18" fmla="*/ 545563 w 734554"/>
                <a:gd name="connsiteY18" fmla="*/ 73198 h 492939"/>
                <a:gd name="connsiteX19" fmla="*/ 518732 w 734554"/>
                <a:gd name="connsiteY19" fmla="*/ 64254 h 492939"/>
                <a:gd name="connsiteX20" fmla="*/ 509789 w 734554"/>
                <a:gd name="connsiteY20" fmla="*/ 28479 h 492939"/>
                <a:gd name="connsiteX21" fmla="*/ 500845 w 734554"/>
                <a:gd name="connsiteY21" fmla="*/ 1648 h 492939"/>
                <a:gd name="connsiteX22" fmla="*/ 491901 w 734554"/>
                <a:gd name="connsiteY22" fmla="*/ 64254 h 492939"/>
                <a:gd name="connsiteX23" fmla="*/ 465070 w 734554"/>
                <a:gd name="connsiteY23" fmla="*/ 126860 h 492939"/>
                <a:gd name="connsiteX24" fmla="*/ 438239 w 734554"/>
                <a:gd name="connsiteY24" fmla="*/ 144747 h 492939"/>
                <a:gd name="connsiteX25" fmla="*/ 348803 w 734554"/>
                <a:gd name="connsiteY25" fmla="*/ 135804 h 492939"/>
                <a:gd name="connsiteX26" fmla="*/ 321972 w 734554"/>
                <a:gd name="connsiteY26" fmla="*/ 126860 h 492939"/>
                <a:gd name="connsiteX27" fmla="*/ 304084 w 734554"/>
                <a:gd name="connsiteY27" fmla="*/ 100029 h 492939"/>
                <a:gd name="connsiteX28" fmla="*/ 277253 w 734554"/>
                <a:gd name="connsiteY28" fmla="*/ 82141 h 492939"/>
                <a:gd name="connsiteX29" fmla="*/ 277253 w 734554"/>
                <a:gd name="connsiteY29" fmla="*/ 216297 h 492939"/>
                <a:gd name="connsiteX30" fmla="*/ 259366 w 734554"/>
                <a:gd name="connsiteY30" fmla="*/ 234185 h 492939"/>
                <a:gd name="connsiteX31" fmla="*/ 232535 w 734554"/>
                <a:gd name="connsiteY31" fmla="*/ 243128 h 492939"/>
                <a:gd name="connsiteX32" fmla="*/ 160986 w 734554"/>
                <a:gd name="connsiteY32" fmla="*/ 234185 h 492939"/>
                <a:gd name="connsiteX33" fmla="*/ 143098 w 734554"/>
                <a:gd name="connsiteY33" fmla="*/ 216297 h 492939"/>
                <a:gd name="connsiteX34" fmla="*/ 178873 w 734554"/>
                <a:gd name="connsiteY34" fmla="*/ 261016 h 492939"/>
                <a:gd name="connsiteX35" fmla="*/ 169929 w 734554"/>
                <a:gd name="connsiteY35" fmla="*/ 332565 h 492939"/>
                <a:gd name="connsiteX36" fmla="*/ 116267 w 734554"/>
                <a:gd name="connsiteY36" fmla="*/ 350453 h 492939"/>
                <a:gd name="connsiteX37" fmla="*/ 0 w 734554"/>
                <a:gd name="connsiteY37" fmla="*/ 359397 h 492939"/>
                <a:gd name="connsiteX38" fmla="*/ 53662 w 734554"/>
                <a:gd name="connsiteY38" fmla="*/ 377284 h 492939"/>
                <a:gd name="connsiteX39" fmla="*/ 107324 w 734554"/>
                <a:gd name="connsiteY39" fmla="*/ 439890 h 492939"/>
                <a:gd name="connsiteX40" fmla="*/ 160986 w 734554"/>
                <a:gd name="connsiteY40" fmla="*/ 457777 h 492939"/>
                <a:gd name="connsiteX41" fmla="*/ 178873 w 734554"/>
                <a:gd name="connsiteY41" fmla="*/ 475665 h 492939"/>
                <a:gd name="connsiteX42" fmla="*/ 214648 w 734554"/>
                <a:gd name="connsiteY42" fmla="*/ 475665 h 4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34554" h="492939">
                  <a:moveTo>
                    <a:pt x="214648" y="475665"/>
                  </a:moveTo>
                  <a:cubicBezTo>
                    <a:pt x="232535" y="468212"/>
                    <a:pt x="216293" y="465898"/>
                    <a:pt x="286197" y="430946"/>
                  </a:cubicBezTo>
                  <a:cubicBezTo>
                    <a:pt x="295811" y="426139"/>
                    <a:pt x="303206" y="417425"/>
                    <a:pt x="313028" y="413059"/>
                  </a:cubicBezTo>
                  <a:cubicBezTo>
                    <a:pt x="330258" y="405401"/>
                    <a:pt x="351002" y="405630"/>
                    <a:pt x="366690" y="395171"/>
                  </a:cubicBezTo>
                  <a:cubicBezTo>
                    <a:pt x="443583" y="343910"/>
                    <a:pt x="346295" y="405368"/>
                    <a:pt x="420352" y="368340"/>
                  </a:cubicBezTo>
                  <a:cubicBezTo>
                    <a:pt x="429966" y="363533"/>
                    <a:pt x="437303" y="354687"/>
                    <a:pt x="447183" y="350453"/>
                  </a:cubicBezTo>
                  <a:cubicBezTo>
                    <a:pt x="458481" y="345611"/>
                    <a:pt x="471184" y="345041"/>
                    <a:pt x="482958" y="341509"/>
                  </a:cubicBezTo>
                  <a:cubicBezTo>
                    <a:pt x="501018" y="336091"/>
                    <a:pt x="518733" y="329584"/>
                    <a:pt x="536620" y="323622"/>
                  </a:cubicBezTo>
                  <a:cubicBezTo>
                    <a:pt x="545564" y="320641"/>
                    <a:pt x="554096" y="315847"/>
                    <a:pt x="563451" y="314678"/>
                  </a:cubicBezTo>
                  <a:lnTo>
                    <a:pt x="706549" y="296791"/>
                  </a:lnTo>
                  <a:cubicBezTo>
                    <a:pt x="715493" y="293810"/>
                    <a:pt x="729879" y="296600"/>
                    <a:pt x="733380" y="287847"/>
                  </a:cubicBezTo>
                  <a:cubicBezTo>
                    <a:pt x="737945" y="276434"/>
                    <a:pt x="727968" y="263846"/>
                    <a:pt x="724436" y="252072"/>
                  </a:cubicBezTo>
                  <a:cubicBezTo>
                    <a:pt x="719018" y="234012"/>
                    <a:pt x="706549" y="198410"/>
                    <a:pt x="706549" y="198410"/>
                  </a:cubicBezTo>
                  <a:cubicBezTo>
                    <a:pt x="703568" y="168598"/>
                    <a:pt x="701322" y="138703"/>
                    <a:pt x="697606" y="108973"/>
                  </a:cubicBezTo>
                  <a:cubicBezTo>
                    <a:pt x="695357" y="90979"/>
                    <a:pt x="701485" y="68133"/>
                    <a:pt x="688662" y="55310"/>
                  </a:cubicBezTo>
                  <a:cubicBezTo>
                    <a:pt x="681062" y="47709"/>
                    <a:pt x="677490" y="73748"/>
                    <a:pt x="670775" y="82141"/>
                  </a:cubicBezTo>
                  <a:cubicBezTo>
                    <a:pt x="652918" y="104463"/>
                    <a:pt x="653400" y="99858"/>
                    <a:pt x="626056" y="108973"/>
                  </a:cubicBezTo>
                  <a:cubicBezTo>
                    <a:pt x="602206" y="105992"/>
                    <a:pt x="576471" y="109791"/>
                    <a:pt x="554507" y="100029"/>
                  </a:cubicBezTo>
                  <a:cubicBezTo>
                    <a:pt x="545892" y="96200"/>
                    <a:pt x="552229" y="79864"/>
                    <a:pt x="545563" y="73198"/>
                  </a:cubicBezTo>
                  <a:cubicBezTo>
                    <a:pt x="538897" y="66532"/>
                    <a:pt x="527676" y="67235"/>
                    <a:pt x="518732" y="64254"/>
                  </a:cubicBezTo>
                  <a:cubicBezTo>
                    <a:pt x="515751" y="52329"/>
                    <a:pt x="513166" y="40298"/>
                    <a:pt x="509789" y="28479"/>
                  </a:cubicBezTo>
                  <a:cubicBezTo>
                    <a:pt x="507199" y="19414"/>
                    <a:pt x="505061" y="-6784"/>
                    <a:pt x="500845" y="1648"/>
                  </a:cubicBezTo>
                  <a:cubicBezTo>
                    <a:pt x="491417" y="20503"/>
                    <a:pt x="495672" y="43513"/>
                    <a:pt x="491901" y="64254"/>
                  </a:cubicBezTo>
                  <a:cubicBezTo>
                    <a:pt x="487339" y="89344"/>
                    <a:pt x="483665" y="108265"/>
                    <a:pt x="465070" y="126860"/>
                  </a:cubicBezTo>
                  <a:cubicBezTo>
                    <a:pt x="457469" y="134461"/>
                    <a:pt x="447183" y="138785"/>
                    <a:pt x="438239" y="144747"/>
                  </a:cubicBezTo>
                  <a:cubicBezTo>
                    <a:pt x="408427" y="141766"/>
                    <a:pt x="378415" y="140360"/>
                    <a:pt x="348803" y="135804"/>
                  </a:cubicBezTo>
                  <a:cubicBezTo>
                    <a:pt x="339485" y="134371"/>
                    <a:pt x="329334" y="132749"/>
                    <a:pt x="321972" y="126860"/>
                  </a:cubicBezTo>
                  <a:cubicBezTo>
                    <a:pt x="313578" y="120145"/>
                    <a:pt x="311685" y="107630"/>
                    <a:pt x="304084" y="100029"/>
                  </a:cubicBezTo>
                  <a:cubicBezTo>
                    <a:pt x="296483" y="92428"/>
                    <a:pt x="286197" y="88104"/>
                    <a:pt x="277253" y="82141"/>
                  </a:cubicBezTo>
                  <a:cubicBezTo>
                    <a:pt x="288536" y="138556"/>
                    <a:pt x="294680" y="146587"/>
                    <a:pt x="277253" y="216297"/>
                  </a:cubicBezTo>
                  <a:cubicBezTo>
                    <a:pt x="275208" y="224477"/>
                    <a:pt x="266597" y="229847"/>
                    <a:pt x="259366" y="234185"/>
                  </a:cubicBezTo>
                  <a:cubicBezTo>
                    <a:pt x="251282" y="239035"/>
                    <a:pt x="241479" y="240147"/>
                    <a:pt x="232535" y="243128"/>
                  </a:cubicBezTo>
                  <a:cubicBezTo>
                    <a:pt x="208685" y="240147"/>
                    <a:pt x="184008" y="241091"/>
                    <a:pt x="160986" y="234185"/>
                  </a:cubicBezTo>
                  <a:cubicBezTo>
                    <a:pt x="152909" y="231762"/>
                    <a:pt x="143098" y="216297"/>
                    <a:pt x="143098" y="216297"/>
                  </a:cubicBezTo>
                  <a:cubicBezTo>
                    <a:pt x="151770" y="224969"/>
                    <a:pt x="177745" y="248605"/>
                    <a:pt x="178873" y="261016"/>
                  </a:cubicBezTo>
                  <a:cubicBezTo>
                    <a:pt x="181049" y="284953"/>
                    <a:pt x="183712" y="312875"/>
                    <a:pt x="169929" y="332565"/>
                  </a:cubicBezTo>
                  <a:cubicBezTo>
                    <a:pt x="159116" y="348012"/>
                    <a:pt x="135066" y="349007"/>
                    <a:pt x="116267" y="350453"/>
                  </a:cubicBezTo>
                  <a:lnTo>
                    <a:pt x="0" y="359397"/>
                  </a:lnTo>
                  <a:cubicBezTo>
                    <a:pt x="17887" y="365359"/>
                    <a:pt x="43203" y="361596"/>
                    <a:pt x="53662" y="377284"/>
                  </a:cubicBezTo>
                  <a:cubicBezTo>
                    <a:pt x="65106" y="394450"/>
                    <a:pt x="88734" y="433693"/>
                    <a:pt x="107324" y="439890"/>
                  </a:cubicBezTo>
                  <a:lnTo>
                    <a:pt x="160986" y="457777"/>
                  </a:lnTo>
                  <a:cubicBezTo>
                    <a:pt x="166948" y="463740"/>
                    <a:pt x="171642" y="471327"/>
                    <a:pt x="178873" y="475665"/>
                  </a:cubicBezTo>
                  <a:cubicBezTo>
                    <a:pt x="236926" y="510499"/>
                    <a:pt x="196761" y="483118"/>
                    <a:pt x="214648" y="475665"/>
                  </a:cubicBezTo>
                  <a:close/>
                </a:path>
              </a:pathLst>
            </a:custGeom>
            <a:gradFill flip="none" rotWithShape="1">
              <a:gsLst>
                <a:gs pos="0">
                  <a:srgbClr val="FFFF00"/>
                </a:gs>
                <a:gs pos="100000">
                  <a:srgbClr val="FFFFFF"/>
                </a:gs>
                <a:gs pos="50000">
                  <a:srgbClr val="FFCC66"/>
                </a:gs>
              </a:gsLst>
              <a:lin ang="0" scaled="1"/>
              <a:tileRect/>
            </a:gradFill>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grpSp>
      <p:grpSp>
        <p:nvGrpSpPr>
          <p:cNvPr id="75" name="Group 74"/>
          <p:cNvGrpSpPr/>
          <p:nvPr/>
        </p:nvGrpSpPr>
        <p:grpSpPr>
          <a:xfrm rot="1535700" flipH="1">
            <a:off x="6821656" y="2718673"/>
            <a:ext cx="556243" cy="556301"/>
            <a:chOff x="4265703" y="2436231"/>
            <a:chExt cx="613219" cy="613219"/>
          </a:xfrm>
        </p:grpSpPr>
        <p:sp>
          <p:nvSpPr>
            <p:cNvPr id="76" name="Oval 75"/>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0" name="Group 79"/>
          <p:cNvGrpSpPr/>
          <p:nvPr/>
        </p:nvGrpSpPr>
        <p:grpSpPr>
          <a:xfrm rot="1535700" flipH="1">
            <a:off x="6637173" y="3610249"/>
            <a:ext cx="556243" cy="556301"/>
            <a:chOff x="4265703" y="2436231"/>
            <a:chExt cx="613219" cy="613219"/>
          </a:xfrm>
        </p:grpSpPr>
        <p:sp>
          <p:nvSpPr>
            <p:cNvPr id="81" name="Oval 80"/>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rot="1535700" flipH="1">
            <a:off x="7563616" y="3546198"/>
            <a:ext cx="556243" cy="556301"/>
            <a:chOff x="4265703" y="2436231"/>
            <a:chExt cx="613219" cy="613219"/>
          </a:xfrm>
        </p:grpSpPr>
        <p:sp>
          <p:nvSpPr>
            <p:cNvPr id="85" name="Oval 8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p:nvPr/>
        </p:nvGrpSpPr>
        <p:grpSpPr>
          <a:xfrm rot="1535700" flipH="1">
            <a:off x="7850757" y="2692106"/>
            <a:ext cx="556243" cy="556301"/>
            <a:chOff x="4265703" y="2436231"/>
            <a:chExt cx="613219" cy="613219"/>
          </a:xfrm>
        </p:grpSpPr>
        <p:sp>
          <p:nvSpPr>
            <p:cNvPr id="93" name="Oval 92"/>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4" name="Group 103"/>
          <p:cNvGrpSpPr/>
          <p:nvPr/>
        </p:nvGrpSpPr>
        <p:grpSpPr>
          <a:xfrm rot="1535700" flipH="1">
            <a:off x="7034743" y="4302172"/>
            <a:ext cx="556243" cy="556301"/>
            <a:chOff x="4265703" y="2436231"/>
            <a:chExt cx="613219" cy="613219"/>
          </a:xfrm>
        </p:grpSpPr>
        <p:sp>
          <p:nvSpPr>
            <p:cNvPr id="105" name="Oval 104"/>
            <p:cNvSpPr/>
            <p:nvPr/>
          </p:nvSpPr>
          <p:spPr>
            <a:xfrm>
              <a:off x="4265703" y="2436231"/>
              <a:ext cx="613219" cy="613219"/>
            </a:xfrm>
            <a:prstGeom prst="ellipse">
              <a:avLst/>
            </a:prstGeom>
            <a:gradFill>
              <a:gsLst>
                <a:gs pos="0">
                  <a:srgbClr val="FF0000"/>
                </a:gs>
                <a:gs pos="100000">
                  <a:srgbClr val="FFCC6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4594837"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4722710" y="2642813"/>
              <a:ext cx="127873" cy="127873"/>
            </a:xfrm>
            <a:prstGeom prst="ellipse">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0" name="Group 9219"/>
          <p:cNvGrpSpPr/>
          <p:nvPr/>
        </p:nvGrpSpPr>
        <p:grpSpPr>
          <a:xfrm rot="20700000">
            <a:off x="1582515" y="2706587"/>
            <a:ext cx="704089" cy="607037"/>
            <a:chOff x="1719350" y="3915556"/>
            <a:chExt cx="776209" cy="669146"/>
          </a:xfrm>
        </p:grpSpPr>
        <p:sp>
          <p:nvSpPr>
            <p:cNvPr id="9218" name="Isosceles Triangle 9217"/>
            <p:cNvSpPr/>
            <p:nvPr/>
          </p:nvSpPr>
          <p:spPr bwMode="auto">
            <a:xfrm>
              <a:off x="1719350" y="3915556"/>
              <a:ext cx="776209" cy="669146"/>
            </a:xfrm>
            <a:prstGeom prst="triangle">
              <a:avLst/>
            </a:prstGeom>
            <a:ln>
              <a:solidFill>
                <a:srgbClr val="0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3" name="Oval 132"/>
            <p:cNvSpPr/>
            <p:nvPr/>
          </p:nvSpPr>
          <p:spPr>
            <a:xfrm>
              <a:off x="2027224"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2155097" y="4211037"/>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2" name="Group 9221"/>
          <p:cNvGrpSpPr/>
          <p:nvPr/>
        </p:nvGrpSpPr>
        <p:grpSpPr>
          <a:xfrm rot="20175110">
            <a:off x="2283731" y="3620864"/>
            <a:ext cx="576000" cy="576060"/>
            <a:chOff x="2548944" y="3438731"/>
            <a:chExt cx="635000" cy="635000"/>
          </a:xfrm>
        </p:grpSpPr>
        <p:sp>
          <p:nvSpPr>
            <p:cNvPr id="9221" name="Rectangle 9220"/>
            <p:cNvSpPr/>
            <p:nvPr/>
          </p:nvSpPr>
          <p:spPr bwMode="auto">
            <a:xfrm>
              <a:off x="2548944" y="3438731"/>
              <a:ext cx="635000" cy="635000"/>
            </a:xfrm>
            <a:prstGeom prst="rect">
              <a:avLst/>
            </a:prstGeom>
            <a:gradFill>
              <a:gsLst>
                <a:gs pos="0">
                  <a:srgbClr val="660066"/>
                </a:gs>
                <a:gs pos="100000">
                  <a:srgbClr val="FFFF00"/>
                </a:gs>
              </a:gsLst>
            </a:gradFill>
            <a:ln>
              <a:solidFill>
                <a:srgbClr val="00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37" name="Oval 136"/>
            <p:cNvSpPr/>
            <p:nvPr/>
          </p:nvSpPr>
          <p:spPr>
            <a:xfrm>
              <a:off x="2919288"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3047161" y="3621901"/>
              <a:ext cx="127873" cy="127873"/>
            </a:xfrm>
            <a:prstGeom prst="ellipse">
              <a:avLst/>
            </a:prstGeom>
            <a:ln>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4" name="Group 9223"/>
          <p:cNvGrpSpPr/>
          <p:nvPr/>
        </p:nvGrpSpPr>
        <p:grpSpPr>
          <a:xfrm rot="19800000">
            <a:off x="1221537" y="3755139"/>
            <a:ext cx="708767" cy="611070"/>
            <a:chOff x="1359437" y="3957242"/>
            <a:chExt cx="781366" cy="673592"/>
          </a:xfrm>
        </p:grpSpPr>
        <p:sp>
          <p:nvSpPr>
            <p:cNvPr id="9223" name="Hexagon 9222"/>
            <p:cNvSpPr/>
            <p:nvPr/>
          </p:nvSpPr>
          <p:spPr bwMode="auto">
            <a:xfrm>
              <a:off x="1359437" y="3957242"/>
              <a:ext cx="781366" cy="673592"/>
            </a:xfrm>
            <a:prstGeom prst="hexagon">
              <a:avLst/>
            </a:prstGeom>
            <a:gradFill flip="none" rotWithShape="1">
              <a:gsLst>
                <a:gs pos="0">
                  <a:srgbClr val="00B8FF"/>
                </a:gs>
                <a:gs pos="100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1" name="Oval 140"/>
            <p:cNvSpPr/>
            <p:nvPr/>
          </p:nvSpPr>
          <p:spPr>
            <a:xfrm>
              <a:off x="1781869"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9742" y="4147100"/>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6" name="Group 9225"/>
          <p:cNvGrpSpPr/>
          <p:nvPr/>
        </p:nvGrpSpPr>
        <p:grpSpPr>
          <a:xfrm rot="20394384">
            <a:off x="473358" y="3277696"/>
            <a:ext cx="747266" cy="561913"/>
            <a:chOff x="2977761" y="4030881"/>
            <a:chExt cx="823809" cy="619405"/>
          </a:xfrm>
        </p:grpSpPr>
        <p:sp>
          <p:nvSpPr>
            <p:cNvPr id="9225" name="Parallelogram 9224"/>
            <p:cNvSpPr/>
            <p:nvPr/>
          </p:nvSpPr>
          <p:spPr bwMode="auto">
            <a:xfrm>
              <a:off x="2977761" y="4030881"/>
              <a:ext cx="823809" cy="619405"/>
            </a:xfrm>
            <a:prstGeom prst="parallelogram">
              <a:avLst/>
            </a:prstGeom>
            <a:gradFill flip="none" rotWithShape="1">
              <a:gsLst>
                <a:gs pos="0">
                  <a:srgbClr val="FF6600"/>
                </a:gs>
                <a:gs pos="100000">
                  <a:srgbClr val="FFFFFF"/>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5" name="Oval 144"/>
            <p:cNvSpPr/>
            <p:nvPr/>
          </p:nvSpPr>
          <p:spPr>
            <a:xfrm>
              <a:off x="3458210"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3586083" y="419030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28" name="Group 9227"/>
          <p:cNvGrpSpPr/>
          <p:nvPr/>
        </p:nvGrpSpPr>
        <p:grpSpPr>
          <a:xfrm rot="19829966">
            <a:off x="1622179" y="4649385"/>
            <a:ext cx="746366" cy="569028"/>
            <a:chOff x="3255493" y="4023038"/>
            <a:chExt cx="822817" cy="627248"/>
          </a:xfrm>
        </p:grpSpPr>
        <p:sp>
          <p:nvSpPr>
            <p:cNvPr id="9227" name="Trapezoid 9226"/>
            <p:cNvSpPr/>
            <p:nvPr/>
          </p:nvSpPr>
          <p:spPr bwMode="auto">
            <a:xfrm>
              <a:off x="3255493" y="4023038"/>
              <a:ext cx="822817" cy="627248"/>
            </a:xfrm>
            <a:prstGeom prst="trapezoid">
              <a:avLst/>
            </a:prstGeom>
            <a:gradFill flip="none" rotWithShape="1">
              <a:gsLst>
                <a:gs pos="0">
                  <a:srgbClr val="008000"/>
                </a:gs>
                <a:gs pos="100000">
                  <a:srgbClr val="FFFF00"/>
                </a:gs>
              </a:gsLst>
              <a:lin ang="0" scaled="1"/>
              <a:tileRect/>
            </a:gra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149" name="Oval 148"/>
            <p:cNvSpPr/>
            <p:nvPr/>
          </p:nvSpPr>
          <p:spPr>
            <a:xfrm>
              <a:off x="3699689"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3827562" y="4192752"/>
              <a:ext cx="127873" cy="1278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0" name="Left-Right Arrow 49"/>
          <p:cNvSpPr/>
          <p:nvPr/>
        </p:nvSpPr>
        <p:spPr bwMode="auto">
          <a:xfrm rot="19333029">
            <a:off x="2514612" y="2266644"/>
            <a:ext cx="1525184" cy="665184"/>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marL="0" marR="0" lvl="0" indent="0" algn="l" defTabSz="407526" rtl="0" eaLnBrk="1" fontAlgn="base" latinLnBrk="0" hangingPunct="0">
              <a:lnSpc>
                <a:spcPct val="93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0"/>
              <a:cs typeface="MS Gothic" charset="0"/>
            </a:endParaRPr>
          </a:p>
        </p:txBody>
      </p:sp>
      <p:sp>
        <p:nvSpPr>
          <p:cNvPr id="51" name="TextBox 50"/>
          <p:cNvSpPr txBox="1"/>
          <p:nvPr/>
        </p:nvSpPr>
        <p:spPr>
          <a:xfrm>
            <a:off x="3038676" y="1230462"/>
            <a:ext cx="524053"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uLnTx/>
                <a:uFillTx/>
                <a:latin typeface="Calibri"/>
                <a:ea typeface=""/>
                <a:cs typeface="Calibri"/>
              </a:rPr>
              <a:t>?</a:t>
            </a:r>
          </a:p>
        </p:txBody>
      </p:sp>
      <p:sp>
        <p:nvSpPr>
          <p:cNvPr id="52" name="TextBox 51"/>
          <p:cNvSpPr txBox="1"/>
          <p:nvPr/>
        </p:nvSpPr>
        <p:spPr>
          <a:xfrm>
            <a:off x="1634670" y="1674398"/>
            <a:ext cx="1283200" cy="1007086"/>
          </a:xfrm>
          <a:prstGeom prst="rect">
            <a:avLst/>
          </a:prstGeom>
          <a:noFill/>
        </p:spPr>
        <p:txBody>
          <a:bodyPr wrap="none" lIns="82945" tIns="41473" rIns="82945" bIns="41473"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FFFF"/>
                </a:solidFill>
                <a:effectLst/>
                <a:uLnTx/>
                <a:uFillTx/>
                <a:latin typeface="Calibri"/>
                <a:ea typeface=""/>
                <a:cs typeface="Calibri"/>
              </a:rPr>
              <a:t>TFT</a:t>
            </a:r>
          </a:p>
        </p:txBody>
      </p:sp>
    </p:spTree>
    <p:extLst>
      <p:ext uri="{BB962C8B-B14F-4D97-AF65-F5344CB8AC3E}">
        <p14:creationId xmlns:p14="http://schemas.microsoft.com/office/powerpoint/2010/main" val="1250488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0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MS Gothic"/>
      </a:majorFont>
      <a:minorFont>
        <a:latin typeface="Arial"/>
        <a:ea typeface="ＭＳ Ｐゴシック"/>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MS 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MS Gothi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MS Gothic"/>
      </a:majorFont>
      <a:minorFont>
        <a:latin typeface="Arial"/>
        <a:ea typeface="ＭＳ Ｐゴシック"/>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MS 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MS Gothi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7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11754</TotalTime>
  <Words>1979</Words>
  <Application>Microsoft Macintosh PowerPoint</Application>
  <PresentationFormat>On-screen Show (4:3)</PresentationFormat>
  <Paragraphs>634</Paragraphs>
  <Slides>110</Slides>
  <Notes>65</Notes>
  <HiddenSlides>17</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110</vt:i4>
      </vt:variant>
    </vt:vector>
  </HeadingPairs>
  <TitlesOfParts>
    <vt:vector size="129" baseType="lpstr">
      <vt:lpstr>Arial Unicode MS</vt:lpstr>
      <vt:lpstr>Arial</vt:lpstr>
      <vt:lpstr>Bookman Old Style</vt:lpstr>
      <vt:lpstr>Calibri</vt:lpstr>
      <vt:lpstr>Century Gothic</vt:lpstr>
      <vt:lpstr>Gill Sans</vt:lpstr>
      <vt:lpstr>Gill Sans MT</vt:lpstr>
      <vt:lpstr>Helvetica</vt:lpstr>
      <vt:lpstr>Times New Roman</vt:lpstr>
      <vt:lpstr>Office Theme</vt:lpstr>
      <vt:lpstr>1_Office Theme</vt:lpstr>
      <vt:lpstr>2_Office Theme</vt:lpstr>
      <vt:lpstr>4_Office Theme</vt:lpstr>
      <vt:lpstr>5_Office Theme</vt:lpstr>
      <vt:lpstr>7_Office Theme</vt:lpstr>
      <vt:lpstr>3_Office Theme</vt:lpstr>
      <vt:lpstr>8_Office Theme</vt:lpstr>
      <vt:lpstr>9_Office Theme</vt:lpstr>
      <vt:lpstr>10_Office Theme</vt:lpstr>
      <vt:lpstr>Before we start…</vt:lpstr>
      <vt:lpstr>CASA0011: Agent-Based Modelling</vt:lpstr>
      <vt:lpstr>LECTURE 7  Modelling Competitive Agents</vt:lpstr>
      <vt:lpstr>OBJECTIVES  1. Consider a case study on investigating, visualising and measuring model outcomes.  2. Understand the basics of Game Theory and how it can be used to model competitive interactions.  3. Gain experience of programming agents with memory in NetLogo. </vt:lpstr>
      <vt:lpstr>PowerPoint Presentation</vt:lpstr>
      <vt:lpstr>The ABM Course</vt:lpstr>
      <vt:lpstr>Feedback</vt:lpstr>
      <vt:lpstr>Before we start…</vt:lpstr>
      <vt:lpstr>Final Project</vt:lpstr>
      <vt:lpstr>Competitive Agents Principles of Game Theory</vt:lpstr>
      <vt:lpstr>What is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Games</vt:lpstr>
      <vt:lpstr>MAD</vt:lpstr>
      <vt:lpstr>MAD</vt:lpstr>
      <vt:lpstr>MAD</vt:lpstr>
      <vt:lpstr>MAD</vt:lpstr>
      <vt:lpstr>MAD</vt:lpstr>
      <vt:lpstr>MAD</vt:lpstr>
      <vt:lpstr>MAD</vt:lpstr>
      <vt:lpstr>MAD</vt:lpstr>
      <vt:lpstr>MAD</vt:lpstr>
      <vt:lpstr>MAD</vt:lpstr>
      <vt:lpstr>MAD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Suggested Reading</vt:lpstr>
      <vt:lpstr>PowerPoint Presentation</vt:lpstr>
      <vt:lpstr>OBJECTIVES  1. Understand the basics of Game Theory and how it can be used to model competitive interactions.  2. Gain experience of programming agents with memory in NetLogo.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BENVGSC2: Quantitative Methods</dc:title>
  <dc:subject/>
  <dc:creator>Hannah Fry</dc:creator>
  <cp:keywords/>
  <dc:description/>
  <cp:lastModifiedBy>Evans, Thomas</cp:lastModifiedBy>
  <cp:revision>230</cp:revision>
  <cp:lastPrinted>2015-10-05T15:47:22Z</cp:lastPrinted>
  <dcterms:created xsi:type="dcterms:W3CDTF">2014-09-26T16:55:43Z</dcterms:created>
  <dcterms:modified xsi:type="dcterms:W3CDTF">2024-02-26T14:15:46Z</dcterms:modified>
  <cp:category/>
</cp:coreProperties>
</file>